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CDE"/>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1170"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9E877-A58E-47EE-90EF-33BCFCB21536}" type="doc">
      <dgm:prSet loTypeId="urn:microsoft.com/office/officeart/2005/8/layout/process1" loCatId="process" qsTypeId="urn:microsoft.com/office/officeart/2005/8/quickstyle/simple1" qsCatId="simple" csTypeId="urn:microsoft.com/office/officeart/2005/8/colors/accent1_2" csCatId="accent1" phldr="1"/>
      <dgm:spPr/>
    </dgm:pt>
    <dgm:pt modelId="{FF4D1F99-1ADE-4BAA-A09D-88A75F175D96}">
      <dgm:prSet phldrT="[Text]"/>
      <dgm:spPr/>
      <dgm:t>
        <a:bodyPr/>
        <a:lstStyle/>
        <a:p>
          <a:r>
            <a:rPr lang="en-GB" dirty="0"/>
            <a:t>SpaceX Rest API call</a:t>
          </a:r>
        </a:p>
      </dgm:t>
    </dgm:pt>
    <dgm:pt modelId="{33F7F07C-4B0E-42C9-A49E-E502BC9C98AF}" type="parTrans" cxnId="{E9912C6D-AF4E-4023-ACCB-EBD393C710C5}">
      <dgm:prSet/>
      <dgm:spPr/>
      <dgm:t>
        <a:bodyPr/>
        <a:lstStyle/>
        <a:p>
          <a:endParaRPr lang="en-GB"/>
        </a:p>
      </dgm:t>
    </dgm:pt>
    <dgm:pt modelId="{287CEC65-B050-4C17-99C9-D2F519F7ACDD}" type="sibTrans" cxnId="{E9912C6D-AF4E-4023-ACCB-EBD393C710C5}">
      <dgm:prSet/>
      <dgm:spPr/>
      <dgm:t>
        <a:bodyPr/>
        <a:lstStyle/>
        <a:p>
          <a:endParaRPr lang="en-GB"/>
        </a:p>
      </dgm:t>
    </dgm:pt>
    <dgm:pt modelId="{0CE97EAD-4E0B-4FFC-A4E4-61226F3B847D}">
      <dgm:prSet phldrT="[Text]"/>
      <dgm:spPr/>
      <dgm:t>
        <a:bodyPr/>
        <a:lstStyle/>
        <a:p>
          <a:pPr algn="ctr"/>
          <a:r>
            <a:rPr lang="en-GB" dirty="0"/>
            <a:t>API returns JSON file</a:t>
          </a:r>
        </a:p>
      </dgm:t>
    </dgm:pt>
    <dgm:pt modelId="{CBEDE8F7-B6A6-464C-95D0-EE207ABE1029}" type="parTrans" cxnId="{B1E82074-7321-4DDA-95A3-7AFE72E5B7B9}">
      <dgm:prSet/>
      <dgm:spPr/>
      <dgm:t>
        <a:bodyPr/>
        <a:lstStyle/>
        <a:p>
          <a:endParaRPr lang="en-GB"/>
        </a:p>
      </dgm:t>
    </dgm:pt>
    <dgm:pt modelId="{6FD367A9-B14A-4FF4-8A1C-0AB5AAE117E7}" type="sibTrans" cxnId="{B1E82074-7321-4DDA-95A3-7AFE72E5B7B9}">
      <dgm:prSet/>
      <dgm:spPr/>
      <dgm:t>
        <a:bodyPr/>
        <a:lstStyle/>
        <a:p>
          <a:endParaRPr lang="en-GB"/>
        </a:p>
      </dgm:t>
    </dgm:pt>
    <dgm:pt modelId="{20CCDEA8-2A87-4E38-B8A1-663DE5586B3C}">
      <dgm:prSet phldrT="[Text]"/>
      <dgm:spPr/>
      <dgm:t>
        <a:bodyPr/>
        <a:lstStyle/>
        <a:p>
          <a:r>
            <a:rPr lang="en-GB" dirty="0"/>
            <a:t>Make </a:t>
          </a:r>
          <a:r>
            <a:rPr lang="en-GB" dirty="0" err="1"/>
            <a:t>DataFrame</a:t>
          </a:r>
          <a:r>
            <a:rPr lang="en-GB" dirty="0"/>
            <a:t> from JSON</a:t>
          </a:r>
        </a:p>
      </dgm:t>
    </dgm:pt>
    <dgm:pt modelId="{460FE75F-8390-48D0-8BA6-22306918B11B}" type="parTrans" cxnId="{677143E9-A2BD-4D66-B697-CD2386F67F6C}">
      <dgm:prSet/>
      <dgm:spPr/>
      <dgm:t>
        <a:bodyPr/>
        <a:lstStyle/>
        <a:p>
          <a:endParaRPr lang="en-GB"/>
        </a:p>
      </dgm:t>
    </dgm:pt>
    <dgm:pt modelId="{FD85AE51-DCEA-4771-9391-2DB892D2FEFA}" type="sibTrans" cxnId="{677143E9-A2BD-4D66-B697-CD2386F67F6C}">
      <dgm:prSet/>
      <dgm:spPr/>
      <dgm:t>
        <a:bodyPr/>
        <a:lstStyle/>
        <a:p>
          <a:endParaRPr lang="en-GB"/>
        </a:p>
      </dgm:t>
    </dgm:pt>
    <dgm:pt modelId="{6EC8149D-E142-4238-92FE-0BCDDE74CED5}">
      <dgm:prSet phldrT="[Text]"/>
      <dgm:spPr/>
      <dgm:t>
        <a:bodyPr/>
        <a:lstStyle/>
        <a:p>
          <a:r>
            <a:rPr lang="en-GB" dirty="0"/>
            <a:t>Clean Data and export them </a:t>
          </a:r>
        </a:p>
      </dgm:t>
    </dgm:pt>
    <dgm:pt modelId="{8236E678-BB29-4864-B23F-BA7D045E5683}" type="parTrans" cxnId="{CB0AA311-0037-4C22-BCE9-216AE3FEC760}">
      <dgm:prSet/>
      <dgm:spPr/>
      <dgm:t>
        <a:bodyPr/>
        <a:lstStyle/>
        <a:p>
          <a:endParaRPr lang="en-GB"/>
        </a:p>
      </dgm:t>
    </dgm:pt>
    <dgm:pt modelId="{BB1D5E39-60A2-416F-8C2B-42D553E15D46}" type="sibTrans" cxnId="{CB0AA311-0037-4C22-BCE9-216AE3FEC760}">
      <dgm:prSet/>
      <dgm:spPr/>
      <dgm:t>
        <a:bodyPr/>
        <a:lstStyle/>
        <a:p>
          <a:endParaRPr lang="en-GB"/>
        </a:p>
      </dgm:t>
    </dgm:pt>
    <dgm:pt modelId="{730808DD-B80D-4EFA-B134-DE2DD6C21BB7}" type="pres">
      <dgm:prSet presAssocID="{7929E877-A58E-47EE-90EF-33BCFCB21536}" presName="Name0" presStyleCnt="0">
        <dgm:presLayoutVars>
          <dgm:dir/>
          <dgm:resizeHandles val="exact"/>
        </dgm:presLayoutVars>
      </dgm:prSet>
      <dgm:spPr/>
    </dgm:pt>
    <dgm:pt modelId="{25A0EA2D-9C5D-44C9-86A0-FFF7788D56B2}" type="pres">
      <dgm:prSet presAssocID="{FF4D1F99-1ADE-4BAA-A09D-88A75F175D96}" presName="node" presStyleLbl="node1" presStyleIdx="0" presStyleCnt="4" custScaleX="75802" custScaleY="66126">
        <dgm:presLayoutVars>
          <dgm:bulletEnabled val="1"/>
        </dgm:presLayoutVars>
      </dgm:prSet>
      <dgm:spPr/>
    </dgm:pt>
    <dgm:pt modelId="{78B5B171-9438-4D14-A8BB-461FAE7ABF87}" type="pres">
      <dgm:prSet presAssocID="{287CEC65-B050-4C17-99C9-D2F519F7ACDD}" presName="sibTrans" presStyleLbl="sibTrans2D1" presStyleIdx="0" presStyleCnt="3"/>
      <dgm:spPr/>
    </dgm:pt>
    <dgm:pt modelId="{4411582F-EE0C-4894-809F-6ACC43EA7F69}" type="pres">
      <dgm:prSet presAssocID="{287CEC65-B050-4C17-99C9-D2F519F7ACDD}" presName="connectorText" presStyleLbl="sibTrans2D1" presStyleIdx="0" presStyleCnt="3"/>
      <dgm:spPr/>
    </dgm:pt>
    <dgm:pt modelId="{0DFFC3FD-841A-4B3F-AB95-16F51EE8F2F6}" type="pres">
      <dgm:prSet presAssocID="{0CE97EAD-4E0B-4FFC-A4E4-61226F3B847D}" presName="node" presStyleLbl="node1" presStyleIdx="1" presStyleCnt="4" custScaleX="81877" custScaleY="66210">
        <dgm:presLayoutVars>
          <dgm:bulletEnabled val="1"/>
        </dgm:presLayoutVars>
      </dgm:prSet>
      <dgm:spPr/>
    </dgm:pt>
    <dgm:pt modelId="{3E6BF0D6-7E0A-4726-9D38-70548E6D6E8A}" type="pres">
      <dgm:prSet presAssocID="{6FD367A9-B14A-4FF4-8A1C-0AB5AAE117E7}" presName="sibTrans" presStyleLbl="sibTrans2D1" presStyleIdx="1" presStyleCnt="3"/>
      <dgm:spPr/>
    </dgm:pt>
    <dgm:pt modelId="{65B6DB52-C453-4CEA-B630-4BF0E759B1A7}" type="pres">
      <dgm:prSet presAssocID="{6FD367A9-B14A-4FF4-8A1C-0AB5AAE117E7}" presName="connectorText" presStyleLbl="sibTrans2D1" presStyleIdx="1" presStyleCnt="3"/>
      <dgm:spPr/>
    </dgm:pt>
    <dgm:pt modelId="{FDB787BB-EC98-44DD-BFAD-DE832CB69AF6}" type="pres">
      <dgm:prSet presAssocID="{20CCDEA8-2A87-4E38-B8A1-663DE5586B3C}" presName="node" presStyleLbl="node1" presStyleIdx="2" presStyleCnt="4" custScaleX="76693" custScaleY="62976">
        <dgm:presLayoutVars>
          <dgm:bulletEnabled val="1"/>
        </dgm:presLayoutVars>
      </dgm:prSet>
      <dgm:spPr/>
    </dgm:pt>
    <dgm:pt modelId="{2A5F5F71-AC32-4A8F-B727-50EF16550EF4}" type="pres">
      <dgm:prSet presAssocID="{FD85AE51-DCEA-4771-9391-2DB892D2FEFA}" presName="sibTrans" presStyleLbl="sibTrans2D1" presStyleIdx="2" presStyleCnt="3"/>
      <dgm:spPr/>
    </dgm:pt>
    <dgm:pt modelId="{45FE1F37-3559-40AA-8BE3-0361024487E0}" type="pres">
      <dgm:prSet presAssocID="{FD85AE51-DCEA-4771-9391-2DB892D2FEFA}" presName="connectorText" presStyleLbl="sibTrans2D1" presStyleIdx="2" presStyleCnt="3"/>
      <dgm:spPr/>
    </dgm:pt>
    <dgm:pt modelId="{F84E12FA-C313-4888-B3B5-0631BAFBB5F3}" type="pres">
      <dgm:prSet presAssocID="{6EC8149D-E142-4238-92FE-0BCDDE74CED5}" presName="node" presStyleLbl="node1" presStyleIdx="3" presStyleCnt="4" custScaleX="75074" custScaleY="63647">
        <dgm:presLayoutVars>
          <dgm:bulletEnabled val="1"/>
        </dgm:presLayoutVars>
      </dgm:prSet>
      <dgm:spPr/>
    </dgm:pt>
  </dgm:ptLst>
  <dgm:cxnLst>
    <dgm:cxn modelId="{CB0AA311-0037-4C22-BCE9-216AE3FEC760}" srcId="{7929E877-A58E-47EE-90EF-33BCFCB21536}" destId="{6EC8149D-E142-4238-92FE-0BCDDE74CED5}" srcOrd="3" destOrd="0" parTransId="{8236E678-BB29-4864-B23F-BA7D045E5683}" sibTransId="{BB1D5E39-60A2-416F-8C2B-42D553E15D46}"/>
    <dgm:cxn modelId="{F57C4A3A-282D-4831-916A-9A6E6E904A36}" type="presOf" srcId="{6FD367A9-B14A-4FF4-8A1C-0AB5AAE117E7}" destId="{3E6BF0D6-7E0A-4726-9D38-70548E6D6E8A}" srcOrd="0" destOrd="0" presId="urn:microsoft.com/office/officeart/2005/8/layout/process1"/>
    <dgm:cxn modelId="{F319E23B-7C0D-4B89-B700-F85AD4D65E92}" type="presOf" srcId="{FF4D1F99-1ADE-4BAA-A09D-88A75F175D96}" destId="{25A0EA2D-9C5D-44C9-86A0-FFF7788D56B2}" srcOrd="0" destOrd="0" presId="urn:microsoft.com/office/officeart/2005/8/layout/process1"/>
    <dgm:cxn modelId="{3DF24B41-CD65-4CDB-9036-1A141564FE21}" type="presOf" srcId="{0CE97EAD-4E0B-4FFC-A4E4-61226F3B847D}" destId="{0DFFC3FD-841A-4B3F-AB95-16F51EE8F2F6}" srcOrd="0" destOrd="0" presId="urn:microsoft.com/office/officeart/2005/8/layout/process1"/>
    <dgm:cxn modelId="{F0E9E06A-67C4-4092-8E02-904D170BBBD5}" type="presOf" srcId="{6EC8149D-E142-4238-92FE-0BCDDE74CED5}" destId="{F84E12FA-C313-4888-B3B5-0631BAFBB5F3}" srcOrd="0" destOrd="0" presId="urn:microsoft.com/office/officeart/2005/8/layout/process1"/>
    <dgm:cxn modelId="{E9912C6D-AF4E-4023-ACCB-EBD393C710C5}" srcId="{7929E877-A58E-47EE-90EF-33BCFCB21536}" destId="{FF4D1F99-1ADE-4BAA-A09D-88A75F175D96}" srcOrd="0" destOrd="0" parTransId="{33F7F07C-4B0E-42C9-A49E-E502BC9C98AF}" sibTransId="{287CEC65-B050-4C17-99C9-D2F519F7ACDD}"/>
    <dgm:cxn modelId="{B1E82074-7321-4DDA-95A3-7AFE72E5B7B9}" srcId="{7929E877-A58E-47EE-90EF-33BCFCB21536}" destId="{0CE97EAD-4E0B-4FFC-A4E4-61226F3B847D}" srcOrd="1" destOrd="0" parTransId="{CBEDE8F7-B6A6-464C-95D0-EE207ABE1029}" sibTransId="{6FD367A9-B14A-4FF4-8A1C-0AB5AAE117E7}"/>
    <dgm:cxn modelId="{50C04F85-1C4C-47A7-85B4-3DD4B9CB8940}" type="presOf" srcId="{287CEC65-B050-4C17-99C9-D2F519F7ACDD}" destId="{78B5B171-9438-4D14-A8BB-461FAE7ABF87}" srcOrd="0" destOrd="0" presId="urn:microsoft.com/office/officeart/2005/8/layout/process1"/>
    <dgm:cxn modelId="{5313D08D-A0E0-41DC-9719-F5B5F476FF92}" type="presOf" srcId="{FD85AE51-DCEA-4771-9391-2DB892D2FEFA}" destId="{45FE1F37-3559-40AA-8BE3-0361024487E0}" srcOrd="1" destOrd="0" presId="urn:microsoft.com/office/officeart/2005/8/layout/process1"/>
    <dgm:cxn modelId="{D97E52A1-7090-446C-826C-2A8579C0DB4A}" type="presOf" srcId="{20CCDEA8-2A87-4E38-B8A1-663DE5586B3C}" destId="{FDB787BB-EC98-44DD-BFAD-DE832CB69AF6}" srcOrd="0" destOrd="0" presId="urn:microsoft.com/office/officeart/2005/8/layout/process1"/>
    <dgm:cxn modelId="{71B164A9-9124-41FE-9925-69CB718480F0}" type="presOf" srcId="{FD85AE51-DCEA-4771-9391-2DB892D2FEFA}" destId="{2A5F5F71-AC32-4A8F-B727-50EF16550EF4}" srcOrd="0" destOrd="0" presId="urn:microsoft.com/office/officeart/2005/8/layout/process1"/>
    <dgm:cxn modelId="{6D10BEBF-074D-4909-81EB-1E51C5B386C7}" type="presOf" srcId="{287CEC65-B050-4C17-99C9-D2F519F7ACDD}" destId="{4411582F-EE0C-4894-809F-6ACC43EA7F69}" srcOrd="1" destOrd="0" presId="urn:microsoft.com/office/officeart/2005/8/layout/process1"/>
    <dgm:cxn modelId="{1BD8AED8-F5B6-4549-8661-7FC633860412}" type="presOf" srcId="{6FD367A9-B14A-4FF4-8A1C-0AB5AAE117E7}" destId="{65B6DB52-C453-4CEA-B630-4BF0E759B1A7}" srcOrd="1" destOrd="0" presId="urn:microsoft.com/office/officeart/2005/8/layout/process1"/>
    <dgm:cxn modelId="{0989F7DD-E932-4AE3-9F05-802AA081EC8F}" type="presOf" srcId="{7929E877-A58E-47EE-90EF-33BCFCB21536}" destId="{730808DD-B80D-4EFA-B134-DE2DD6C21BB7}" srcOrd="0" destOrd="0" presId="urn:microsoft.com/office/officeart/2005/8/layout/process1"/>
    <dgm:cxn modelId="{677143E9-A2BD-4D66-B697-CD2386F67F6C}" srcId="{7929E877-A58E-47EE-90EF-33BCFCB21536}" destId="{20CCDEA8-2A87-4E38-B8A1-663DE5586B3C}" srcOrd="2" destOrd="0" parTransId="{460FE75F-8390-48D0-8BA6-22306918B11B}" sibTransId="{FD85AE51-DCEA-4771-9391-2DB892D2FEFA}"/>
    <dgm:cxn modelId="{BC8779F0-C4CB-4755-AE9C-AB528B9C9ED7}" type="presParOf" srcId="{730808DD-B80D-4EFA-B134-DE2DD6C21BB7}" destId="{25A0EA2D-9C5D-44C9-86A0-FFF7788D56B2}" srcOrd="0" destOrd="0" presId="urn:microsoft.com/office/officeart/2005/8/layout/process1"/>
    <dgm:cxn modelId="{E01D0516-2CCE-443B-8989-7D0BBBFCE95B}" type="presParOf" srcId="{730808DD-B80D-4EFA-B134-DE2DD6C21BB7}" destId="{78B5B171-9438-4D14-A8BB-461FAE7ABF87}" srcOrd="1" destOrd="0" presId="urn:microsoft.com/office/officeart/2005/8/layout/process1"/>
    <dgm:cxn modelId="{DE161328-4802-489D-A28F-E767D5057DFA}" type="presParOf" srcId="{78B5B171-9438-4D14-A8BB-461FAE7ABF87}" destId="{4411582F-EE0C-4894-809F-6ACC43EA7F69}" srcOrd="0" destOrd="0" presId="urn:microsoft.com/office/officeart/2005/8/layout/process1"/>
    <dgm:cxn modelId="{B3A80088-1C78-4276-B3CB-4A094349A7EB}" type="presParOf" srcId="{730808DD-B80D-4EFA-B134-DE2DD6C21BB7}" destId="{0DFFC3FD-841A-4B3F-AB95-16F51EE8F2F6}" srcOrd="2" destOrd="0" presId="urn:microsoft.com/office/officeart/2005/8/layout/process1"/>
    <dgm:cxn modelId="{C98AC179-811C-44BD-898E-5A225208F035}" type="presParOf" srcId="{730808DD-B80D-4EFA-B134-DE2DD6C21BB7}" destId="{3E6BF0D6-7E0A-4726-9D38-70548E6D6E8A}" srcOrd="3" destOrd="0" presId="urn:microsoft.com/office/officeart/2005/8/layout/process1"/>
    <dgm:cxn modelId="{649423B9-4091-40B6-9963-5887158325F5}" type="presParOf" srcId="{3E6BF0D6-7E0A-4726-9D38-70548E6D6E8A}" destId="{65B6DB52-C453-4CEA-B630-4BF0E759B1A7}" srcOrd="0" destOrd="0" presId="urn:microsoft.com/office/officeart/2005/8/layout/process1"/>
    <dgm:cxn modelId="{FEF492B8-A5A7-4C3F-B002-BCA818B6C409}" type="presParOf" srcId="{730808DD-B80D-4EFA-B134-DE2DD6C21BB7}" destId="{FDB787BB-EC98-44DD-BFAD-DE832CB69AF6}" srcOrd="4" destOrd="0" presId="urn:microsoft.com/office/officeart/2005/8/layout/process1"/>
    <dgm:cxn modelId="{CF06513C-48EC-41F1-BB96-917A507D7EC5}" type="presParOf" srcId="{730808DD-B80D-4EFA-B134-DE2DD6C21BB7}" destId="{2A5F5F71-AC32-4A8F-B727-50EF16550EF4}" srcOrd="5" destOrd="0" presId="urn:microsoft.com/office/officeart/2005/8/layout/process1"/>
    <dgm:cxn modelId="{7C2A4D05-9A94-45B7-90A3-2DAF637F1CEA}" type="presParOf" srcId="{2A5F5F71-AC32-4A8F-B727-50EF16550EF4}" destId="{45FE1F37-3559-40AA-8BE3-0361024487E0}" srcOrd="0" destOrd="0" presId="urn:microsoft.com/office/officeart/2005/8/layout/process1"/>
    <dgm:cxn modelId="{4940F711-6F35-44E5-9E84-12985286EB3D}" type="presParOf" srcId="{730808DD-B80D-4EFA-B134-DE2DD6C21BB7}" destId="{F84E12FA-C313-4888-B3B5-0631BAFBB5F3}"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29E877-A58E-47EE-90EF-33BCFCB21536}" type="doc">
      <dgm:prSet loTypeId="urn:microsoft.com/office/officeart/2005/8/layout/process1" loCatId="process" qsTypeId="urn:microsoft.com/office/officeart/2005/8/quickstyle/simple1" qsCatId="simple" csTypeId="urn:microsoft.com/office/officeart/2005/8/colors/accent1_2" csCatId="accent1" phldr="1"/>
      <dgm:spPr/>
    </dgm:pt>
    <dgm:pt modelId="{FF4D1F99-1ADE-4BAA-A09D-88A75F175D96}">
      <dgm:prSet phldrT="[Text]"/>
      <dgm:spPr/>
      <dgm:t>
        <a:bodyPr/>
        <a:lstStyle/>
        <a:p>
          <a:r>
            <a:rPr lang="en-GB" dirty="0"/>
            <a:t>Get</a:t>
          </a:r>
          <a:r>
            <a:rPr lang="en-GB" baseline="0" dirty="0"/>
            <a:t> HTML Response from Wikipedia</a:t>
          </a:r>
          <a:endParaRPr lang="en-GB" dirty="0"/>
        </a:p>
      </dgm:t>
    </dgm:pt>
    <dgm:pt modelId="{33F7F07C-4B0E-42C9-A49E-E502BC9C98AF}" type="parTrans" cxnId="{E9912C6D-AF4E-4023-ACCB-EBD393C710C5}">
      <dgm:prSet/>
      <dgm:spPr/>
      <dgm:t>
        <a:bodyPr/>
        <a:lstStyle/>
        <a:p>
          <a:endParaRPr lang="en-GB"/>
        </a:p>
      </dgm:t>
    </dgm:pt>
    <dgm:pt modelId="{287CEC65-B050-4C17-99C9-D2F519F7ACDD}" type="sibTrans" cxnId="{E9912C6D-AF4E-4023-ACCB-EBD393C710C5}">
      <dgm:prSet/>
      <dgm:spPr/>
      <dgm:t>
        <a:bodyPr/>
        <a:lstStyle/>
        <a:p>
          <a:endParaRPr lang="en-GB"/>
        </a:p>
      </dgm:t>
    </dgm:pt>
    <dgm:pt modelId="{0CE97EAD-4E0B-4FFC-A4E4-61226F3B847D}">
      <dgm:prSet phldrT="[Text]"/>
      <dgm:spPr/>
      <dgm:t>
        <a:bodyPr/>
        <a:lstStyle/>
        <a:p>
          <a:pPr algn="ctr"/>
          <a:r>
            <a:rPr lang="en-GB" dirty="0"/>
            <a:t>Extract data using Beautiful soup</a:t>
          </a:r>
        </a:p>
      </dgm:t>
    </dgm:pt>
    <dgm:pt modelId="{CBEDE8F7-B6A6-464C-95D0-EE207ABE1029}" type="parTrans" cxnId="{B1E82074-7321-4DDA-95A3-7AFE72E5B7B9}">
      <dgm:prSet/>
      <dgm:spPr/>
      <dgm:t>
        <a:bodyPr/>
        <a:lstStyle/>
        <a:p>
          <a:endParaRPr lang="en-GB"/>
        </a:p>
      </dgm:t>
    </dgm:pt>
    <dgm:pt modelId="{6FD367A9-B14A-4FF4-8A1C-0AB5AAE117E7}" type="sibTrans" cxnId="{B1E82074-7321-4DDA-95A3-7AFE72E5B7B9}">
      <dgm:prSet/>
      <dgm:spPr/>
      <dgm:t>
        <a:bodyPr/>
        <a:lstStyle/>
        <a:p>
          <a:endParaRPr lang="en-GB"/>
        </a:p>
      </dgm:t>
    </dgm:pt>
    <dgm:pt modelId="{20CCDEA8-2A87-4E38-B8A1-663DE5586B3C}">
      <dgm:prSet phldrT="[Text]"/>
      <dgm:spPr/>
      <dgm:t>
        <a:bodyPr/>
        <a:lstStyle/>
        <a:p>
          <a:r>
            <a:rPr lang="en-GB" dirty="0"/>
            <a:t>Make </a:t>
          </a:r>
          <a:r>
            <a:rPr lang="en-GB" dirty="0" err="1"/>
            <a:t>DataFrame</a:t>
          </a:r>
          <a:r>
            <a:rPr lang="en-GB" dirty="0"/>
            <a:t> from data</a:t>
          </a:r>
        </a:p>
      </dgm:t>
    </dgm:pt>
    <dgm:pt modelId="{460FE75F-8390-48D0-8BA6-22306918B11B}" type="parTrans" cxnId="{677143E9-A2BD-4D66-B697-CD2386F67F6C}">
      <dgm:prSet/>
      <dgm:spPr/>
      <dgm:t>
        <a:bodyPr/>
        <a:lstStyle/>
        <a:p>
          <a:endParaRPr lang="en-GB"/>
        </a:p>
      </dgm:t>
    </dgm:pt>
    <dgm:pt modelId="{FD85AE51-DCEA-4771-9391-2DB892D2FEFA}" type="sibTrans" cxnId="{677143E9-A2BD-4D66-B697-CD2386F67F6C}">
      <dgm:prSet/>
      <dgm:spPr/>
      <dgm:t>
        <a:bodyPr/>
        <a:lstStyle/>
        <a:p>
          <a:endParaRPr lang="en-GB"/>
        </a:p>
      </dgm:t>
    </dgm:pt>
    <dgm:pt modelId="{6EC8149D-E142-4238-92FE-0BCDDE74CED5}">
      <dgm:prSet phldrT="[Text]"/>
      <dgm:spPr/>
      <dgm:t>
        <a:bodyPr/>
        <a:lstStyle/>
        <a:p>
          <a:r>
            <a:rPr lang="en-GB" dirty="0"/>
            <a:t>Export data</a:t>
          </a:r>
        </a:p>
      </dgm:t>
    </dgm:pt>
    <dgm:pt modelId="{8236E678-BB29-4864-B23F-BA7D045E5683}" type="parTrans" cxnId="{CB0AA311-0037-4C22-BCE9-216AE3FEC760}">
      <dgm:prSet/>
      <dgm:spPr/>
      <dgm:t>
        <a:bodyPr/>
        <a:lstStyle/>
        <a:p>
          <a:endParaRPr lang="en-GB"/>
        </a:p>
      </dgm:t>
    </dgm:pt>
    <dgm:pt modelId="{BB1D5E39-60A2-416F-8C2B-42D553E15D46}" type="sibTrans" cxnId="{CB0AA311-0037-4C22-BCE9-216AE3FEC760}">
      <dgm:prSet/>
      <dgm:spPr/>
      <dgm:t>
        <a:bodyPr/>
        <a:lstStyle/>
        <a:p>
          <a:endParaRPr lang="en-GB"/>
        </a:p>
      </dgm:t>
    </dgm:pt>
    <dgm:pt modelId="{730808DD-B80D-4EFA-B134-DE2DD6C21BB7}" type="pres">
      <dgm:prSet presAssocID="{7929E877-A58E-47EE-90EF-33BCFCB21536}" presName="Name0" presStyleCnt="0">
        <dgm:presLayoutVars>
          <dgm:dir/>
          <dgm:resizeHandles val="exact"/>
        </dgm:presLayoutVars>
      </dgm:prSet>
      <dgm:spPr/>
    </dgm:pt>
    <dgm:pt modelId="{25A0EA2D-9C5D-44C9-86A0-FFF7788D56B2}" type="pres">
      <dgm:prSet presAssocID="{FF4D1F99-1ADE-4BAA-A09D-88A75F175D96}" presName="node" presStyleLbl="node1" presStyleIdx="0" presStyleCnt="4" custScaleX="75802" custScaleY="66126">
        <dgm:presLayoutVars>
          <dgm:bulletEnabled val="1"/>
        </dgm:presLayoutVars>
      </dgm:prSet>
      <dgm:spPr/>
    </dgm:pt>
    <dgm:pt modelId="{78B5B171-9438-4D14-A8BB-461FAE7ABF87}" type="pres">
      <dgm:prSet presAssocID="{287CEC65-B050-4C17-99C9-D2F519F7ACDD}" presName="sibTrans" presStyleLbl="sibTrans2D1" presStyleIdx="0" presStyleCnt="3"/>
      <dgm:spPr/>
    </dgm:pt>
    <dgm:pt modelId="{4411582F-EE0C-4894-809F-6ACC43EA7F69}" type="pres">
      <dgm:prSet presAssocID="{287CEC65-B050-4C17-99C9-D2F519F7ACDD}" presName="connectorText" presStyleLbl="sibTrans2D1" presStyleIdx="0" presStyleCnt="3"/>
      <dgm:spPr/>
    </dgm:pt>
    <dgm:pt modelId="{0DFFC3FD-841A-4B3F-AB95-16F51EE8F2F6}" type="pres">
      <dgm:prSet presAssocID="{0CE97EAD-4E0B-4FFC-A4E4-61226F3B847D}" presName="node" presStyleLbl="node1" presStyleIdx="1" presStyleCnt="4" custScaleX="81877" custScaleY="66210">
        <dgm:presLayoutVars>
          <dgm:bulletEnabled val="1"/>
        </dgm:presLayoutVars>
      </dgm:prSet>
      <dgm:spPr/>
    </dgm:pt>
    <dgm:pt modelId="{3E6BF0D6-7E0A-4726-9D38-70548E6D6E8A}" type="pres">
      <dgm:prSet presAssocID="{6FD367A9-B14A-4FF4-8A1C-0AB5AAE117E7}" presName="sibTrans" presStyleLbl="sibTrans2D1" presStyleIdx="1" presStyleCnt="3"/>
      <dgm:spPr/>
    </dgm:pt>
    <dgm:pt modelId="{65B6DB52-C453-4CEA-B630-4BF0E759B1A7}" type="pres">
      <dgm:prSet presAssocID="{6FD367A9-B14A-4FF4-8A1C-0AB5AAE117E7}" presName="connectorText" presStyleLbl="sibTrans2D1" presStyleIdx="1" presStyleCnt="3"/>
      <dgm:spPr/>
    </dgm:pt>
    <dgm:pt modelId="{FDB787BB-EC98-44DD-BFAD-DE832CB69AF6}" type="pres">
      <dgm:prSet presAssocID="{20CCDEA8-2A87-4E38-B8A1-663DE5586B3C}" presName="node" presStyleLbl="node1" presStyleIdx="2" presStyleCnt="4" custScaleX="76693" custScaleY="62976">
        <dgm:presLayoutVars>
          <dgm:bulletEnabled val="1"/>
        </dgm:presLayoutVars>
      </dgm:prSet>
      <dgm:spPr/>
    </dgm:pt>
    <dgm:pt modelId="{2A5F5F71-AC32-4A8F-B727-50EF16550EF4}" type="pres">
      <dgm:prSet presAssocID="{FD85AE51-DCEA-4771-9391-2DB892D2FEFA}" presName="sibTrans" presStyleLbl="sibTrans2D1" presStyleIdx="2" presStyleCnt="3"/>
      <dgm:spPr/>
    </dgm:pt>
    <dgm:pt modelId="{45FE1F37-3559-40AA-8BE3-0361024487E0}" type="pres">
      <dgm:prSet presAssocID="{FD85AE51-DCEA-4771-9391-2DB892D2FEFA}" presName="connectorText" presStyleLbl="sibTrans2D1" presStyleIdx="2" presStyleCnt="3"/>
      <dgm:spPr/>
    </dgm:pt>
    <dgm:pt modelId="{F84E12FA-C313-4888-B3B5-0631BAFBB5F3}" type="pres">
      <dgm:prSet presAssocID="{6EC8149D-E142-4238-92FE-0BCDDE74CED5}" presName="node" presStyleLbl="node1" presStyleIdx="3" presStyleCnt="4" custScaleX="75074" custScaleY="63647">
        <dgm:presLayoutVars>
          <dgm:bulletEnabled val="1"/>
        </dgm:presLayoutVars>
      </dgm:prSet>
      <dgm:spPr/>
    </dgm:pt>
  </dgm:ptLst>
  <dgm:cxnLst>
    <dgm:cxn modelId="{CB0AA311-0037-4C22-BCE9-216AE3FEC760}" srcId="{7929E877-A58E-47EE-90EF-33BCFCB21536}" destId="{6EC8149D-E142-4238-92FE-0BCDDE74CED5}" srcOrd="3" destOrd="0" parTransId="{8236E678-BB29-4864-B23F-BA7D045E5683}" sibTransId="{BB1D5E39-60A2-416F-8C2B-42D553E15D46}"/>
    <dgm:cxn modelId="{F57C4A3A-282D-4831-916A-9A6E6E904A36}" type="presOf" srcId="{6FD367A9-B14A-4FF4-8A1C-0AB5AAE117E7}" destId="{3E6BF0D6-7E0A-4726-9D38-70548E6D6E8A}" srcOrd="0" destOrd="0" presId="urn:microsoft.com/office/officeart/2005/8/layout/process1"/>
    <dgm:cxn modelId="{F319E23B-7C0D-4B89-B700-F85AD4D65E92}" type="presOf" srcId="{FF4D1F99-1ADE-4BAA-A09D-88A75F175D96}" destId="{25A0EA2D-9C5D-44C9-86A0-FFF7788D56B2}" srcOrd="0" destOrd="0" presId="urn:microsoft.com/office/officeart/2005/8/layout/process1"/>
    <dgm:cxn modelId="{3DF24B41-CD65-4CDB-9036-1A141564FE21}" type="presOf" srcId="{0CE97EAD-4E0B-4FFC-A4E4-61226F3B847D}" destId="{0DFFC3FD-841A-4B3F-AB95-16F51EE8F2F6}" srcOrd="0" destOrd="0" presId="urn:microsoft.com/office/officeart/2005/8/layout/process1"/>
    <dgm:cxn modelId="{F0E9E06A-67C4-4092-8E02-904D170BBBD5}" type="presOf" srcId="{6EC8149D-E142-4238-92FE-0BCDDE74CED5}" destId="{F84E12FA-C313-4888-B3B5-0631BAFBB5F3}" srcOrd="0" destOrd="0" presId="urn:microsoft.com/office/officeart/2005/8/layout/process1"/>
    <dgm:cxn modelId="{E9912C6D-AF4E-4023-ACCB-EBD393C710C5}" srcId="{7929E877-A58E-47EE-90EF-33BCFCB21536}" destId="{FF4D1F99-1ADE-4BAA-A09D-88A75F175D96}" srcOrd="0" destOrd="0" parTransId="{33F7F07C-4B0E-42C9-A49E-E502BC9C98AF}" sibTransId="{287CEC65-B050-4C17-99C9-D2F519F7ACDD}"/>
    <dgm:cxn modelId="{B1E82074-7321-4DDA-95A3-7AFE72E5B7B9}" srcId="{7929E877-A58E-47EE-90EF-33BCFCB21536}" destId="{0CE97EAD-4E0B-4FFC-A4E4-61226F3B847D}" srcOrd="1" destOrd="0" parTransId="{CBEDE8F7-B6A6-464C-95D0-EE207ABE1029}" sibTransId="{6FD367A9-B14A-4FF4-8A1C-0AB5AAE117E7}"/>
    <dgm:cxn modelId="{50C04F85-1C4C-47A7-85B4-3DD4B9CB8940}" type="presOf" srcId="{287CEC65-B050-4C17-99C9-D2F519F7ACDD}" destId="{78B5B171-9438-4D14-A8BB-461FAE7ABF87}" srcOrd="0" destOrd="0" presId="urn:microsoft.com/office/officeart/2005/8/layout/process1"/>
    <dgm:cxn modelId="{5313D08D-A0E0-41DC-9719-F5B5F476FF92}" type="presOf" srcId="{FD85AE51-DCEA-4771-9391-2DB892D2FEFA}" destId="{45FE1F37-3559-40AA-8BE3-0361024487E0}" srcOrd="1" destOrd="0" presId="urn:microsoft.com/office/officeart/2005/8/layout/process1"/>
    <dgm:cxn modelId="{D97E52A1-7090-446C-826C-2A8579C0DB4A}" type="presOf" srcId="{20CCDEA8-2A87-4E38-B8A1-663DE5586B3C}" destId="{FDB787BB-EC98-44DD-BFAD-DE832CB69AF6}" srcOrd="0" destOrd="0" presId="urn:microsoft.com/office/officeart/2005/8/layout/process1"/>
    <dgm:cxn modelId="{71B164A9-9124-41FE-9925-69CB718480F0}" type="presOf" srcId="{FD85AE51-DCEA-4771-9391-2DB892D2FEFA}" destId="{2A5F5F71-AC32-4A8F-B727-50EF16550EF4}" srcOrd="0" destOrd="0" presId="urn:microsoft.com/office/officeart/2005/8/layout/process1"/>
    <dgm:cxn modelId="{6D10BEBF-074D-4909-81EB-1E51C5B386C7}" type="presOf" srcId="{287CEC65-B050-4C17-99C9-D2F519F7ACDD}" destId="{4411582F-EE0C-4894-809F-6ACC43EA7F69}" srcOrd="1" destOrd="0" presId="urn:microsoft.com/office/officeart/2005/8/layout/process1"/>
    <dgm:cxn modelId="{1BD8AED8-F5B6-4549-8661-7FC633860412}" type="presOf" srcId="{6FD367A9-B14A-4FF4-8A1C-0AB5AAE117E7}" destId="{65B6DB52-C453-4CEA-B630-4BF0E759B1A7}" srcOrd="1" destOrd="0" presId="urn:microsoft.com/office/officeart/2005/8/layout/process1"/>
    <dgm:cxn modelId="{0989F7DD-E932-4AE3-9F05-802AA081EC8F}" type="presOf" srcId="{7929E877-A58E-47EE-90EF-33BCFCB21536}" destId="{730808DD-B80D-4EFA-B134-DE2DD6C21BB7}" srcOrd="0" destOrd="0" presId="urn:microsoft.com/office/officeart/2005/8/layout/process1"/>
    <dgm:cxn modelId="{677143E9-A2BD-4D66-B697-CD2386F67F6C}" srcId="{7929E877-A58E-47EE-90EF-33BCFCB21536}" destId="{20CCDEA8-2A87-4E38-B8A1-663DE5586B3C}" srcOrd="2" destOrd="0" parTransId="{460FE75F-8390-48D0-8BA6-22306918B11B}" sibTransId="{FD85AE51-DCEA-4771-9391-2DB892D2FEFA}"/>
    <dgm:cxn modelId="{BC8779F0-C4CB-4755-AE9C-AB528B9C9ED7}" type="presParOf" srcId="{730808DD-B80D-4EFA-B134-DE2DD6C21BB7}" destId="{25A0EA2D-9C5D-44C9-86A0-FFF7788D56B2}" srcOrd="0" destOrd="0" presId="urn:microsoft.com/office/officeart/2005/8/layout/process1"/>
    <dgm:cxn modelId="{E01D0516-2CCE-443B-8989-7D0BBBFCE95B}" type="presParOf" srcId="{730808DD-B80D-4EFA-B134-DE2DD6C21BB7}" destId="{78B5B171-9438-4D14-A8BB-461FAE7ABF87}" srcOrd="1" destOrd="0" presId="urn:microsoft.com/office/officeart/2005/8/layout/process1"/>
    <dgm:cxn modelId="{DE161328-4802-489D-A28F-E767D5057DFA}" type="presParOf" srcId="{78B5B171-9438-4D14-A8BB-461FAE7ABF87}" destId="{4411582F-EE0C-4894-809F-6ACC43EA7F69}" srcOrd="0" destOrd="0" presId="urn:microsoft.com/office/officeart/2005/8/layout/process1"/>
    <dgm:cxn modelId="{B3A80088-1C78-4276-B3CB-4A094349A7EB}" type="presParOf" srcId="{730808DD-B80D-4EFA-B134-DE2DD6C21BB7}" destId="{0DFFC3FD-841A-4B3F-AB95-16F51EE8F2F6}" srcOrd="2" destOrd="0" presId="urn:microsoft.com/office/officeart/2005/8/layout/process1"/>
    <dgm:cxn modelId="{C98AC179-811C-44BD-898E-5A225208F035}" type="presParOf" srcId="{730808DD-B80D-4EFA-B134-DE2DD6C21BB7}" destId="{3E6BF0D6-7E0A-4726-9D38-70548E6D6E8A}" srcOrd="3" destOrd="0" presId="urn:microsoft.com/office/officeart/2005/8/layout/process1"/>
    <dgm:cxn modelId="{649423B9-4091-40B6-9963-5887158325F5}" type="presParOf" srcId="{3E6BF0D6-7E0A-4726-9D38-70548E6D6E8A}" destId="{65B6DB52-C453-4CEA-B630-4BF0E759B1A7}" srcOrd="0" destOrd="0" presId="urn:microsoft.com/office/officeart/2005/8/layout/process1"/>
    <dgm:cxn modelId="{FEF492B8-A5A7-4C3F-B002-BCA818B6C409}" type="presParOf" srcId="{730808DD-B80D-4EFA-B134-DE2DD6C21BB7}" destId="{FDB787BB-EC98-44DD-BFAD-DE832CB69AF6}" srcOrd="4" destOrd="0" presId="urn:microsoft.com/office/officeart/2005/8/layout/process1"/>
    <dgm:cxn modelId="{CF06513C-48EC-41F1-BB96-917A507D7EC5}" type="presParOf" srcId="{730808DD-B80D-4EFA-B134-DE2DD6C21BB7}" destId="{2A5F5F71-AC32-4A8F-B727-50EF16550EF4}" srcOrd="5" destOrd="0" presId="urn:microsoft.com/office/officeart/2005/8/layout/process1"/>
    <dgm:cxn modelId="{7C2A4D05-9A94-45B7-90A3-2DAF637F1CEA}" type="presParOf" srcId="{2A5F5F71-AC32-4A8F-B727-50EF16550EF4}" destId="{45FE1F37-3559-40AA-8BE3-0361024487E0}" srcOrd="0" destOrd="0" presId="urn:microsoft.com/office/officeart/2005/8/layout/process1"/>
    <dgm:cxn modelId="{4940F711-6F35-44E5-9E84-12985286EB3D}" type="presParOf" srcId="{730808DD-B80D-4EFA-B134-DE2DD6C21BB7}" destId="{F84E12FA-C313-4888-B3B5-0631BAFBB5F3}"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29E877-A58E-47EE-90EF-33BCFCB21536}" type="doc">
      <dgm:prSet loTypeId="urn:microsoft.com/office/officeart/2005/8/layout/process1" loCatId="process" qsTypeId="urn:microsoft.com/office/officeart/2005/8/quickstyle/simple1" qsCatId="simple" csTypeId="urn:microsoft.com/office/officeart/2005/8/colors/accent1_2" csCatId="accent1" phldr="1"/>
      <dgm:spPr/>
    </dgm:pt>
    <dgm:pt modelId="{FF4D1F99-1ADE-4BAA-A09D-88A75F175D96}">
      <dgm:prSet phldrT="[Text]" custT="1"/>
      <dgm:spPr/>
      <dgm:t>
        <a:bodyPr/>
        <a:lstStyle/>
        <a:p>
          <a:r>
            <a:rPr lang="en-GB" sz="1050" dirty="0"/>
            <a:t>Calculate the number of launches on each site</a:t>
          </a:r>
        </a:p>
      </dgm:t>
    </dgm:pt>
    <dgm:pt modelId="{33F7F07C-4B0E-42C9-A49E-E502BC9C98AF}" type="parTrans" cxnId="{E9912C6D-AF4E-4023-ACCB-EBD393C710C5}">
      <dgm:prSet/>
      <dgm:spPr/>
      <dgm:t>
        <a:bodyPr/>
        <a:lstStyle/>
        <a:p>
          <a:endParaRPr lang="en-GB"/>
        </a:p>
      </dgm:t>
    </dgm:pt>
    <dgm:pt modelId="{287CEC65-B050-4C17-99C9-D2F519F7ACDD}" type="sibTrans" cxnId="{E9912C6D-AF4E-4023-ACCB-EBD393C710C5}">
      <dgm:prSet/>
      <dgm:spPr/>
      <dgm:t>
        <a:bodyPr/>
        <a:lstStyle/>
        <a:p>
          <a:endParaRPr lang="en-GB"/>
        </a:p>
      </dgm:t>
    </dgm:pt>
    <dgm:pt modelId="{0CE97EAD-4E0B-4FFC-A4E4-61226F3B847D}">
      <dgm:prSet phldrT="[Text]" custT="1"/>
      <dgm:spPr/>
      <dgm:t>
        <a:bodyPr/>
        <a:lstStyle/>
        <a:p>
          <a:pPr algn="ctr"/>
          <a:r>
            <a:rPr lang="en-GB" sz="1050" dirty="0"/>
            <a:t>Calculate the occurrence of each orbit</a:t>
          </a:r>
        </a:p>
      </dgm:t>
    </dgm:pt>
    <dgm:pt modelId="{CBEDE8F7-B6A6-464C-95D0-EE207ABE1029}" type="parTrans" cxnId="{B1E82074-7321-4DDA-95A3-7AFE72E5B7B9}">
      <dgm:prSet/>
      <dgm:spPr/>
      <dgm:t>
        <a:bodyPr/>
        <a:lstStyle/>
        <a:p>
          <a:endParaRPr lang="en-GB"/>
        </a:p>
      </dgm:t>
    </dgm:pt>
    <dgm:pt modelId="{6FD367A9-B14A-4FF4-8A1C-0AB5AAE117E7}" type="sibTrans" cxnId="{B1E82074-7321-4DDA-95A3-7AFE72E5B7B9}">
      <dgm:prSet/>
      <dgm:spPr/>
      <dgm:t>
        <a:bodyPr/>
        <a:lstStyle/>
        <a:p>
          <a:endParaRPr lang="en-GB"/>
        </a:p>
      </dgm:t>
    </dgm:pt>
    <dgm:pt modelId="{20CCDEA8-2A87-4E38-B8A1-663DE5586B3C}">
      <dgm:prSet phldrT="[Text]" custT="1"/>
      <dgm:spPr/>
      <dgm:t>
        <a:bodyPr/>
        <a:lstStyle/>
        <a:p>
          <a:r>
            <a:rPr lang="en-GB" sz="1050" dirty="0"/>
            <a:t>Calculate the occurrence of mission outcome per </a:t>
          </a:r>
          <a:r>
            <a:rPr lang="en-GB" sz="1050" dirty="0" err="1"/>
            <a:t>orbite</a:t>
          </a:r>
          <a:r>
            <a:rPr lang="en-GB" sz="1050" dirty="0"/>
            <a:t> and discriminate in successful and not </a:t>
          </a:r>
          <a:r>
            <a:rPr lang="en-GB" sz="1050" dirty="0" err="1"/>
            <a:t>succefuk</a:t>
          </a:r>
          <a:endParaRPr lang="en-GB" sz="1050" dirty="0"/>
        </a:p>
      </dgm:t>
    </dgm:pt>
    <dgm:pt modelId="{460FE75F-8390-48D0-8BA6-22306918B11B}" type="parTrans" cxnId="{677143E9-A2BD-4D66-B697-CD2386F67F6C}">
      <dgm:prSet/>
      <dgm:spPr/>
      <dgm:t>
        <a:bodyPr/>
        <a:lstStyle/>
        <a:p>
          <a:endParaRPr lang="en-GB"/>
        </a:p>
      </dgm:t>
    </dgm:pt>
    <dgm:pt modelId="{FD85AE51-DCEA-4771-9391-2DB892D2FEFA}" type="sibTrans" cxnId="{677143E9-A2BD-4D66-B697-CD2386F67F6C}">
      <dgm:prSet/>
      <dgm:spPr/>
      <dgm:t>
        <a:bodyPr/>
        <a:lstStyle/>
        <a:p>
          <a:endParaRPr lang="en-GB"/>
        </a:p>
      </dgm:t>
    </dgm:pt>
    <dgm:pt modelId="{6EC8149D-E142-4238-92FE-0BCDDE74CED5}">
      <dgm:prSet phldrT="[Text]" custT="1"/>
      <dgm:spPr/>
      <dgm:t>
        <a:bodyPr/>
        <a:lstStyle/>
        <a:p>
          <a:r>
            <a:rPr lang="en-GB" sz="1050" dirty="0"/>
            <a:t>Create a landing outcome label for Outcome column</a:t>
          </a:r>
        </a:p>
      </dgm:t>
    </dgm:pt>
    <dgm:pt modelId="{8236E678-BB29-4864-B23F-BA7D045E5683}" type="parTrans" cxnId="{CB0AA311-0037-4C22-BCE9-216AE3FEC760}">
      <dgm:prSet/>
      <dgm:spPr/>
      <dgm:t>
        <a:bodyPr/>
        <a:lstStyle/>
        <a:p>
          <a:endParaRPr lang="en-GB"/>
        </a:p>
      </dgm:t>
    </dgm:pt>
    <dgm:pt modelId="{BB1D5E39-60A2-416F-8C2B-42D553E15D46}" type="sibTrans" cxnId="{CB0AA311-0037-4C22-BCE9-216AE3FEC760}">
      <dgm:prSet/>
      <dgm:spPr/>
      <dgm:t>
        <a:bodyPr/>
        <a:lstStyle/>
        <a:p>
          <a:endParaRPr lang="en-GB"/>
        </a:p>
      </dgm:t>
    </dgm:pt>
    <dgm:pt modelId="{C6DCBA05-D22A-4A85-8346-C6197D71752C}">
      <dgm:prSet phldrT="[Text]" custT="1"/>
      <dgm:spPr/>
      <dgm:t>
        <a:bodyPr/>
        <a:lstStyle/>
        <a:p>
          <a:r>
            <a:rPr lang="en-GB" sz="1050" dirty="0"/>
            <a:t>Export the file</a:t>
          </a:r>
        </a:p>
      </dgm:t>
    </dgm:pt>
    <dgm:pt modelId="{119F03C2-1C17-44C5-BB0D-14BB0BF8F9CA}" type="parTrans" cxnId="{DE4FC9FC-A2C5-41E6-AB23-0BBD53F9362A}">
      <dgm:prSet/>
      <dgm:spPr/>
      <dgm:t>
        <a:bodyPr/>
        <a:lstStyle/>
        <a:p>
          <a:endParaRPr lang="en-GB"/>
        </a:p>
      </dgm:t>
    </dgm:pt>
    <dgm:pt modelId="{4CD20463-F93C-4709-B253-142BFA9BF4AA}" type="sibTrans" cxnId="{DE4FC9FC-A2C5-41E6-AB23-0BBD53F9362A}">
      <dgm:prSet/>
      <dgm:spPr/>
      <dgm:t>
        <a:bodyPr/>
        <a:lstStyle/>
        <a:p>
          <a:endParaRPr lang="en-GB"/>
        </a:p>
      </dgm:t>
    </dgm:pt>
    <dgm:pt modelId="{730808DD-B80D-4EFA-B134-DE2DD6C21BB7}" type="pres">
      <dgm:prSet presAssocID="{7929E877-A58E-47EE-90EF-33BCFCB21536}" presName="Name0" presStyleCnt="0">
        <dgm:presLayoutVars>
          <dgm:dir/>
          <dgm:resizeHandles val="exact"/>
        </dgm:presLayoutVars>
      </dgm:prSet>
      <dgm:spPr/>
    </dgm:pt>
    <dgm:pt modelId="{25A0EA2D-9C5D-44C9-86A0-FFF7788D56B2}" type="pres">
      <dgm:prSet presAssocID="{FF4D1F99-1ADE-4BAA-A09D-88A75F175D96}" presName="node" presStyleLbl="node1" presStyleIdx="0" presStyleCnt="5" custScaleX="75802" custScaleY="66126">
        <dgm:presLayoutVars>
          <dgm:bulletEnabled val="1"/>
        </dgm:presLayoutVars>
      </dgm:prSet>
      <dgm:spPr/>
    </dgm:pt>
    <dgm:pt modelId="{78B5B171-9438-4D14-A8BB-461FAE7ABF87}" type="pres">
      <dgm:prSet presAssocID="{287CEC65-B050-4C17-99C9-D2F519F7ACDD}" presName="sibTrans" presStyleLbl="sibTrans2D1" presStyleIdx="0" presStyleCnt="4"/>
      <dgm:spPr/>
    </dgm:pt>
    <dgm:pt modelId="{4411582F-EE0C-4894-809F-6ACC43EA7F69}" type="pres">
      <dgm:prSet presAssocID="{287CEC65-B050-4C17-99C9-D2F519F7ACDD}" presName="connectorText" presStyleLbl="sibTrans2D1" presStyleIdx="0" presStyleCnt="4"/>
      <dgm:spPr/>
    </dgm:pt>
    <dgm:pt modelId="{0DFFC3FD-841A-4B3F-AB95-16F51EE8F2F6}" type="pres">
      <dgm:prSet presAssocID="{0CE97EAD-4E0B-4FFC-A4E4-61226F3B847D}" presName="node" presStyleLbl="node1" presStyleIdx="1" presStyleCnt="5" custScaleX="81877" custScaleY="66210">
        <dgm:presLayoutVars>
          <dgm:bulletEnabled val="1"/>
        </dgm:presLayoutVars>
      </dgm:prSet>
      <dgm:spPr/>
    </dgm:pt>
    <dgm:pt modelId="{3E6BF0D6-7E0A-4726-9D38-70548E6D6E8A}" type="pres">
      <dgm:prSet presAssocID="{6FD367A9-B14A-4FF4-8A1C-0AB5AAE117E7}" presName="sibTrans" presStyleLbl="sibTrans2D1" presStyleIdx="1" presStyleCnt="4"/>
      <dgm:spPr/>
    </dgm:pt>
    <dgm:pt modelId="{65B6DB52-C453-4CEA-B630-4BF0E759B1A7}" type="pres">
      <dgm:prSet presAssocID="{6FD367A9-B14A-4FF4-8A1C-0AB5AAE117E7}" presName="connectorText" presStyleLbl="sibTrans2D1" presStyleIdx="1" presStyleCnt="4"/>
      <dgm:spPr/>
    </dgm:pt>
    <dgm:pt modelId="{FDB787BB-EC98-44DD-BFAD-DE832CB69AF6}" type="pres">
      <dgm:prSet presAssocID="{20CCDEA8-2A87-4E38-B8A1-663DE5586B3C}" presName="node" presStyleLbl="node1" presStyleIdx="2" presStyleCnt="5" custScaleX="76693" custScaleY="62976">
        <dgm:presLayoutVars>
          <dgm:bulletEnabled val="1"/>
        </dgm:presLayoutVars>
      </dgm:prSet>
      <dgm:spPr/>
    </dgm:pt>
    <dgm:pt modelId="{2A5F5F71-AC32-4A8F-B727-50EF16550EF4}" type="pres">
      <dgm:prSet presAssocID="{FD85AE51-DCEA-4771-9391-2DB892D2FEFA}" presName="sibTrans" presStyleLbl="sibTrans2D1" presStyleIdx="2" presStyleCnt="4"/>
      <dgm:spPr/>
    </dgm:pt>
    <dgm:pt modelId="{45FE1F37-3559-40AA-8BE3-0361024487E0}" type="pres">
      <dgm:prSet presAssocID="{FD85AE51-DCEA-4771-9391-2DB892D2FEFA}" presName="connectorText" presStyleLbl="sibTrans2D1" presStyleIdx="2" presStyleCnt="4"/>
      <dgm:spPr/>
    </dgm:pt>
    <dgm:pt modelId="{F84E12FA-C313-4888-B3B5-0631BAFBB5F3}" type="pres">
      <dgm:prSet presAssocID="{6EC8149D-E142-4238-92FE-0BCDDE74CED5}" presName="node" presStyleLbl="node1" presStyleIdx="3" presStyleCnt="5" custScaleX="75074" custScaleY="63647">
        <dgm:presLayoutVars>
          <dgm:bulletEnabled val="1"/>
        </dgm:presLayoutVars>
      </dgm:prSet>
      <dgm:spPr/>
    </dgm:pt>
    <dgm:pt modelId="{B36466E5-96A0-43EA-961B-6C4D291878D3}" type="pres">
      <dgm:prSet presAssocID="{BB1D5E39-60A2-416F-8C2B-42D553E15D46}" presName="sibTrans" presStyleLbl="sibTrans2D1" presStyleIdx="3" presStyleCnt="4"/>
      <dgm:spPr/>
    </dgm:pt>
    <dgm:pt modelId="{1F8E9BF6-539F-4A79-94DF-CDAF8A010F58}" type="pres">
      <dgm:prSet presAssocID="{BB1D5E39-60A2-416F-8C2B-42D553E15D46}" presName="connectorText" presStyleLbl="sibTrans2D1" presStyleIdx="3" presStyleCnt="4"/>
      <dgm:spPr/>
    </dgm:pt>
    <dgm:pt modelId="{70764940-4C17-4E1F-B3FA-2C361A5766F2}" type="pres">
      <dgm:prSet presAssocID="{C6DCBA05-D22A-4A85-8346-C6197D71752C}" presName="node" presStyleLbl="node1" presStyleIdx="4" presStyleCnt="5" custScaleX="75061" custScaleY="75211">
        <dgm:presLayoutVars>
          <dgm:bulletEnabled val="1"/>
        </dgm:presLayoutVars>
      </dgm:prSet>
      <dgm:spPr/>
    </dgm:pt>
  </dgm:ptLst>
  <dgm:cxnLst>
    <dgm:cxn modelId="{9362EA03-51A7-4931-8125-1D9ED5CB4C46}" type="presOf" srcId="{C6DCBA05-D22A-4A85-8346-C6197D71752C}" destId="{70764940-4C17-4E1F-B3FA-2C361A5766F2}" srcOrd="0" destOrd="0" presId="urn:microsoft.com/office/officeart/2005/8/layout/process1"/>
    <dgm:cxn modelId="{CB0AA311-0037-4C22-BCE9-216AE3FEC760}" srcId="{7929E877-A58E-47EE-90EF-33BCFCB21536}" destId="{6EC8149D-E142-4238-92FE-0BCDDE74CED5}" srcOrd="3" destOrd="0" parTransId="{8236E678-BB29-4864-B23F-BA7D045E5683}" sibTransId="{BB1D5E39-60A2-416F-8C2B-42D553E15D46}"/>
    <dgm:cxn modelId="{F02F4B2F-9A43-4BAE-9D26-4A0F77DB8E33}" type="presOf" srcId="{BB1D5E39-60A2-416F-8C2B-42D553E15D46}" destId="{1F8E9BF6-539F-4A79-94DF-CDAF8A010F58}" srcOrd="1" destOrd="0" presId="urn:microsoft.com/office/officeart/2005/8/layout/process1"/>
    <dgm:cxn modelId="{F57C4A3A-282D-4831-916A-9A6E6E904A36}" type="presOf" srcId="{6FD367A9-B14A-4FF4-8A1C-0AB5AAE117E7}" destId="{3E6BF0D6-7E0A-4726-9D38-70548E6D6E8A}" srcOrd="0" destOrd="0" presId="urn:microsoft.com/office/officeart/2005/8/layout/process1"/>
    <dgm:cxn modelId="{F319E23B-7C0D-4B89-B700-F85AD4D65E92}" type="presOf" srcId="{FF4D1F99-1ADE-4BAA-A09D-88A75F175D96}" destId="{25A0EA2D-9C5D-44C9-86A0-FFF7788D56B2}" srcOrd="0" destOrd="0" presId="urn:microsoft.com/office/officeart/2005/8/layout/process1"/>
    <dgm:cxn modelId="{3DF24B41-CD65-4CDB-9036-1A141564FE21}" type="presOf" srcId="{0CE97EAD-4E0B-4FFC-A4E4-61226F3B847D}" destId="{0DFFC3FD-841A-4B3F-AB95-16F51EE8F2F6}" srcOrd="0" destOrd="0" presId="urn:microsoft.com/office/officeart/2005/8/layout/process1"/>
    <dgm:cxn modelId="{62ADC44A-FC91-4D9C-8EAA-A865961E96A7}" type="presOf" srcId="{BB1D5E39-60A2-416F-8C2B-42D553E15D46}" destId="{B36466E5-96A0-43EA-961B-6C4D291878D3}" srcOrd="0" destOrd="0" presId="urn:microsoft.com/office/officeart/2005/8/layout/process1"/>
    <dgm:cxn modelId="{F0E9E06A-67C4-4092-8E02-904D170BBBD5}" type="presOf" srcId="{6EC8149D-E142-4238-92FE-0BCDDE74CED5}" destId="{F84E12FA-C313-4888-B3B5-0631BAFBB5F3}" srcOrd="0" destOrd="0" presId="urn:microsoft.com/office/officeart/2005/8/layout/process1"/>
    <dgm:cxn modelId="{E9912C6D-AF4E-4023-ACCB-EBD393C710C5}" srcId="{7929E877-A58E-47EE-90EF-33BCFCB21536}" destId="{FF4D1F99-1ADE-4BAA-A09D-88A75F175D96}" srcOrd="0" destOrd="0" parTransId="{33F7F07C-4B0E-42C9-A49E-E502BC9C98AF}" sibTransId="{287CEC65-B050-4C17-99C9-D2F519F7ACDD}"/>
    <dgm:cxn modelId="{B1E82074-7321-4DDA-95A3-7AFE72E5B7B9}" srcId="{7929E877-A58E-47EE-90EF-33BCFCB21536}" destId="{0CE97EAD-4E0B-4FFC-A4E4-61226F3B847D}" srcOrd="1" destOrd="0" parTransId="{CBEDE8F7-B6A6-464C-95D0-EE207ABE1029}" sibTransId="{6FD367A9-B14A-4FF4-8A1C-0AB5AAE117E7}"/>
    <dgm:cxn modelId="{50C04F85-1C4C-47A7-85B4-3DD4B9CB8940}" type="presOf" srcId="{287CEC65-B050-4C17-99C9-D2F519F7ACDD}" destId="{78B5B171-9438-4D14-A8BB-461FAE7ABF87}" srcOrd="0" destOrd="0" presId="urn:microsoft.com/office/officeart/2005/8/layout/process1"/>
    <dgm:cxn modelId="{5313D08D-A0E0-41DC-9719-F5B5F476FF92}" type="presOf" srcId="{FD85AE51-DCEA-4771-9391-2DB892D2FEFA}" destId="{45FE1F37-3559-40AA-8BE3-0361024487E0}" srcOrd="1" destOrd="0" presId="urn:microsoft.com/office/officeart/2005/8/layout/process1"/>
    <dgm:cxn modelId="{D97E52A1-7090-446C-826C-2A8579C0DB4A}" type="presOf" srcId="{20CCDEA8-2A87-4E38-B8A1-663DE5586B3C}" destId="{FDB787BB-EC98-44DD-BFAD-DE832CB69AF6}" srcOrd="0" destOrd="0" presId="urn:microsoft.com/office/officeart/2005/8/layout/process1"/>
    <dgm:cxn modelId="{71B164A9-9124-41FE-9925-69CB718480F0}" type="presOf" srcId="{FD85AE51-DCEA-4771-9391-2DB892D2FEFA}" destId="{2A5F5F71-AC32-4A8F-B727-50EF16550EF4}" srcOrd="0" destOrd="0" presId="urn:microsoft.com/office/officeart/2005/8/layout/process1"/>
    <dgm:cxn modelId="{6D10BEBF-074D-4909-81EB-1E51C5B386C7}" type="presOf" srcId="{287CEC65-B050-4C17-99C9-D2F519F7ACDD}" destId="{4411582F-EE0C-4894-809F-6ACC43EA7F69}" srcOrd="1" destOrd="0" presId="urn:microsoft.com/office/officeart/2005/8/layout/process1"/>
    <dgm:cxn modelId="{1BD8AED8-F5B6-4549-8661-7FC633860412}" type="presOf" srcId="{6FD367A9-B14A-4FF4-8A1C-0AB5AAE117E7}" destId="{65B6DB52-C453-4CEA-B630-4BF0E759B1A7}" srcOrd="1" destOrd="0" presId="urn:microsoft.com/office/officeart/2005/8/layout/process1"/>
    <dgm:cxn modelId="{0989F7DD-E932-4AE3-9F05-802AA081EC8F}" type="presOf" srcId="{7929E877-A58E-47EE-90EF-33BCFCB21536}" destId="{730808DD-B80D-4EFA-B134-DE2DD6C21BB7}" srcOrd="0" destOrd="0" presId="urn:microsoft.com/office/officeart/2005/8/layout/process1"/>
    <dgm:cxn modelId="{677143E9-A2BD-4D66-B697-CD2386F67F6C}" srcId="{7929E877-A58E-47EE-90EF-33BCFCB21536}" destId="{20CCDEA8-2A87-4E38-B8A1-663DE5586B3C}" srcOrd="2" destOrd="0" parTransId="{460FE75F-8390-48D0-8BA6-22306918B11B}" sibTransId="{FD85AE51-DCEA-4771-9391-2DB892D2FEFA}"/>
    <dgm:cxn modelId="{DE4FC9FC-A2C5-41E6-AB23-0BBD53F9362A}" srcId="{7929E877-A58E-47EE-90EF-33BCFCB21536}" destId="{C6DCBA05-D22A-4A85-8346-C6197D71752C}" srcOrd="4" destOrd="0" parTransId="{119F03C2-1C17-44C5-BB0D-14BB0BF8F9CA}" sibTransId="{4CD20463-F93C-4709-B253-142BFA9BF4AA}"/>
    <dgm:cxn modelId="{BC8779F0-C4CB-4755-AE9C-AB528B9C9ED7}" type="presParOf" srcId="{730808DD-B80D-4EFA-B134-DE2DD6C21BB7}" destId="{25A0EA2D-9C5D-44C9-86A0-FFF7788D56B2}" srcOrd="0" destOrd="0" presId="urn:microsoft.com/office/officeart/2005/8/layout/process1"/>
    <dgm:cxn modelId="{E01D0516-2CCE-443B-8989-7D0BBBFCE95B}" type="presParOf" srcId="{730808DD-B80D-4EFA-B134-DE2DD6C21BB7}" destId="{78B5B171-9438-4D14-A8BB-461FAE7ABF87}" srcOrd="1" destOrd="0" presId="urn:microsoft.com/office/officeart/2005/8/layout/process1"/>
    <dgm:cxn modelId="{DE161328-4802-489D-A28F-E767D5057DFA}" type="presParOf" srcId="{78B5B171-9438-4D14-A8BB-461FAE7ABF87}" destId="{4411582F-EE0C-4894-809F-6ACC43EA7F69}" srcOrd="0" destOrd="0" presId="urn:microsoft.com/office/officeart/2005/8/layout/process1"/>
    <dgm:cxn modelId="{B3A80088-1C78-4276-B3CB-4A094349A7EB}" type="presParOf" srcId="{730808DD-B80D-4EFA-B134-DE2DD6C21BB7}" destId="{0DFFC3FD-841A-4B3F-AB95-16F51EE8F2F6}" srcOrd="2" destOrd="0" presId="urn:microsoft.com/office/officeart/2005/8/layout/process1"/>
    <dgm:cxn modelId="{C98AC179-811C-44BD-898E-5A225208F035}" type="presParOf" srcId="{730808DD-B80D-4EFA-B134-DE2DD6C21BB7}" destId="{3E6BF0D6-7E0A-4726-9D38-70548E6D6E8A}" srcOrd="3" destOrd="0" presId="urn:microsoft.com/office/officeart/2005/8/layout/process1"/>
    <dgm:cxn modelId="{649423B9-4091-40B6-9963-5887158325F5}" type="presParOf" srcId="{3E6BF0D6-7E0A-4726-9D38-70548E6D6E8A}" destId="{65B6DB52-C453-4CEA-B630-4BF0E759B1A7}" srcOrd="0" destOrd="0" presId="urn:microsoft.com/office/officeart/2005/8/layout/process1"/>
    <dgm:cxn modelId="{FEF492B8-A5A7-4C3F-B002-BCA818B6C409}" type="presParOf" srcId="{730808DD-B80D-4EFA-B134-DE2DD6C21BB7}" destId="{FDB787BB-EC98-44DD-BFAD-DE832CB69AF6}" srcOrd="4" destOrd="0" presId="urn:microsoft.com/office/officeart/2005/8/layout/process1"/>
    <dgm:cxn modelId="{CF06513C-48EC-41F1-BB96-917A507D7EC5}" type="presParOf" srcId="{730808DD-B80D-4EFA-B134-DE2DD6C21BB7}" destId="{2A5F5F71-AC32-4A8F-B727-50EF16550EF4}" srcOrd="5" destOrd="0" presId="urn:microsoft.com/office/officeart/2005/8/layout/process1"/>
    <dgm:cxn modelId="{7C2A4D05-9A94-45B7-90A3-2DAF637F1CEA}" type="presParOf" srcId="{2A5F5F71-AC32-4A8F-B727-50EF16550EF4}" destId="{45FE1F37-3559-40AA-8BE3-0361024487E0}" srcOrd="0" destOrd="0" presId="urn:microsoft.com/office/officeart/2005/8/layout/process1"/>
    <dgm:cxn modelId="{4940F711-6F35-44E5-9E84-12985286EB3D}" type="presParOf" srcId="{730808DD-B80D-4EFA-B134-DE2DD6C21BB7}" destId="{F84E12FA-C313-4888-B3B5-0631BAFBB5F3}" srcOrd="6" destOrd="0" presId="urn:microsoft.com/office/officeart/2005/8/layout/process1"/>
    <dgm:cxn modelId="{CDB4E6BC-B258-4806-AB6F-414E3923F4CA}" type="presParOf" srcId="{730808DD-B80D-4EFA-B134-DE2DD6C21BB7}" destId="{B36466E5-96A0-43EA-961B-6C4D291878D3}" srcOrd="7" destOrd="0" presId="urn:microsoft.com/office/officeart/2005/8/layout/process1"/>
    <dgm:cxn modelId="{F02618AB-55CF-4CE0-958A-2676B4403DAE}" type="presParOf" srcId="{B36466E5-96A0-43EA-961B-6C4D291878D3}" destId="{1F8E9BF6-539F-4A79-94DF-CDAF8A010F58}" srcOrd="0" destOrd="0" presId="urn:microsoft.com/office/officeart/2005/8/layout/process1"/>
    <dgm:cxn modelId="{E32F8863-A663-4A69-B06D-A6AD9C886F2F}" type="presParOf" srcId="{730808DD-B80D-4EFA-B134-DE2DD6C21BB7}" destId="{70764940-4C17-4E1F-B3FA-2C361A5766F2}"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0EA2D-9C5D-44C9-86A0-FFF7788D56B2}">
      <dsp:nvSpPr>
        <dsp:cNvPr id="0" name=""/>
        <dsp:cNvSpPr/>
      </dsp:nvSpPr>
      <dsp:spPr>
        <a:xfrm>
          <a:off x="3225" y="1755150"/>
          <a:ext cx="1379003" cy="7217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SpaceX Rest API call</a:t>
          </a:r>
        </a:p>
      </dsp:txBody>
      <dsp:txXfrm>
        <a:off x="24365" y="1776290"/>
        <a:ext cx="1336723" cy="679505"/>
      </dsp:txXfrm>
    </dsp:sp>
    <dsp:sp modelId="{78B5B171-9438-4D14-A8BB-461FAE7ABF87}">
      <dsp:nvSpPr>
        <dsp:cNvPr id="0" name=""/>
        <dsp:cNvSpPr/>
      </dsp:nvSpPr>
      <dsp:spPr>
        <a:xfrm>
          <a:off x="1564151"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564151" y="1980693"/>
        <a:ext cx="269972" cy="270700"/>
      </dsp:txXfrm>
    </dsp:sp>
    <dsp:sp modelId="{0DFFC3FD-841A-4B3F-AB95-16F51EE8F2F6}">
      <dsp:nvSpPr>
        <dsp:cNvPr id="0" name=""/>
        <dsp:cNvSpPr/>
      </dsp:nvSpPr>
      <dsp:spPr>
        <a:xfrm>
          <a:off x="2109916" y="1754692"/>
          <a:ext cx="1489521" cy="7227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API returns JSON file</a:t>
          </a:r>
        </a:p>
      </dsp:txBody>
      <dsp:txXfrm>
        <a:off x="2131083" y="1775859"/>
        <a:ext cx="1447187" cy="680368"/>
      </dsp:txXfrm>
    </dsp:sp>
    <dsp:sp modelId="{3E6BF0D6-7E0A-4726-9D38-70548E6D6E8A}">
      <dsp:nvSpPr>
        <dsp:cNvPr id="0" name=""/>
        <dsp:cNvSpPr/>
      </dsp:nvSpPr>
      <dsp:spPr>
        <a:xfrm>
          <a:off x="3781359"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781359" y="1980693"/>
        <a:ext cx="269972" cy="270700"/>
      </dsp:txXfrm>
    </dsp:sp>
    <dsp:sp modelId="{FDB787BB-EC98-44DD-BFAD-DE832CB69AF6}">
      <dsp:nvSpPr>
        <dsp:cNvPr id="0" name=""/>
        <dsp:cNvSpPr/>
      </dsp:nvSpPr>
      <dsp:spPr>
        <a:xfrm>
          <a:off x="4327124" y="1772342"/>
          <a:ext cx="1395212" cy="6874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Make </a:t>
          </a:r>
          <a:r>
            <a:rPr lang="en-GB" sz="1400" kern="1200" dirty="0" err="1"/>
            <a:t>DataFrame</a:t>
          </a:r>
          <a:r>
            <a:rPr lang="en-GB" sz="1400" kern="1200" dirty="0"/>
            <a:t> from JSON</a:t>
          </a:r>
        </a:p>
      </dsp:txBody>
      <dsp:txXfrm>
        <a:off x="4347257" y="1792475"/>
        <a:ext cx="1354946" cy="647136"/>
      </dsp:txXfrm>
    </dsp:sp>
    <dsp:sp modelId="{2A5F5F71-AC32-4A8F-B727-50EF16550EF4}">
      <dsp:nvSpPr>
        <dsp:cNvPr id="0" name=""/>
        <dsp:cNvSpPr/>
      </dsp:nvSpPr>
      <dsp:spPr>
        <a:xfrm>
          <a:off x="5904259"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5904259" y="1980693"/>
        <a:ext cx="269972" cy="270700"/>
      </dsp:txXfrm>
    </dsp:sp>
    <dsp:sp modelId="{F84E12FA-C313-4888-B3B5-0631BAFBB5F3}">
      <dsp:nvSpPr>
        <dsp:cNvPr id="0" name=""/>
        <dsp:cNvSpPr/>
      </dsp:nvSpPr>
      <dsp:spPr>
        <a:xfrm>
          <a:off x="6450024" y="1768680"/>
          <a:ext cx="1365759" cy="6947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Clean Data and export them </a:t>
          </a:r>
        </a:p>
      </dsp:txBody>
      <dsp:txXfrm>
        <a:off x="6470372" y="1789028"/>
        <a:ext cx="1325063" cy="654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0EA2D-9C5D-44C9-86A0-FFF7788D56B2}">
      <dsp:nvSpPr>
        <dsp:cNvPr id="0" name=""/>
        <dsp:cNvSpPr/>
      </dsp:nvSpPr>
      <dsp:spPr>
        <a:xfrm>
          <a:off x="3225" y="1738233"/>
          <a:ext cx="1379003" cy="7556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Get</a:t>
          </a:r>
          <a:r>
            <a:rPr lang="en-GB" sz="1400" kern="1200" baseline="0" dirty="0"/>
            <a:t> HTML Response from Wikipedia</a:t>
          </a:r>
          <a:endParaRPr lang="en-GB" sz="1400" kern="1200" dirty="0"/>
        </a:p>
      </dsp:txBody>
      <dsp:txXfrm>
        <a:off x="25356" y="1760364"/>
        <a:ext cx="1334741" cy="711357"/>
      </dsp:txXfrm>
    </dsp:sp>
    <dsp:sp modelId="{78B5B171-9438-4D14-A8BB-461FAE7ABF87}">
      <dsp:nvSpPr>
        <dsp:cNvPr id="0" name=""/>
        <dsp:cNvSpPr/>
      </dsp:nvSpPr>
      <dsp:spPr>
        <a:xfrm>
          <a:off x="1564151"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564151" y="1980693"/>
        <a:ext cx="269972" cy="270700"/>
      </dsp:txXfrm>
    </dsp:sp>
    <dsp:sp modelId="{0DFFC3FD-841A-4B3F-AB95-16F51EE8F2F6}">
      <dsp:nvSpPr>
        <dsp:cNvPr id="0" name=""/>
        <dsp:cNvSpPr/>
      </dsp:nvSpPr>
      <dsp:spPr>
        <a:xfrm>
          <a:off x="2109916" y="1737753"/>
          <a:ext cx="1489521" cy="756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Extract data using Beautiful soup</a:t>
          </a:r>
        </a:p>
      </dsp:txBody>
      <dsp:txXfrm>
        <a:off x="2132075" y="1759912"/>
        <a:ext cx="1445203" cy="712261"/>
      </dsp:txXfrm>
    </dsp:sp>
    <dsp:sp modelId="{3E6BF0D6-7E0A-4726-9D38-70548E6D6E8A}">
      <dsp:nvSpPr>
        <dsp:cNvPr id="0" name=""/>
        <dsp:cNvSpPr/>
      </dsp:nvSpPr>
      <dsp:spPr>
        <a:xfrm>
          <a:off x="3781359"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3781359" y="1980693"/>
        <a:ext cx="269972" cy="270700"/>
      </dsp:txXfrm>
    </dsp:sp>
    <dsp:sp modelId="{FDB787BB-EC98-44DD-BFAD-DE832CB69AF6}">
      <dsp:nvSpPr>
        <dsp:cNvPr id="0" name=""/>
        <dsp:cNvSpPr/>
      </dsp:nvSpPr>
      <dsp:spPr>
        <a:xfrm>
          <a:off x="4327124" y="1756231"/>
          <a:ext cx="1395212" cy="71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Make </a:t>
          </a:r>
          <a:r>
            <a:rPr lang="en-GB" sz="1400" kern="1200" dirty="0" err="1"/>
            <a:t>DataFrame</a:t>
          </a:r>
          <a:r>
            <a:rPr lang="en-GB" sz="1400" kern="1200" dirty="0"/>
            <a:t> from data</a:t>
          </a:r>
        </a:p>
      </dsp:txBody>
      <dsp:txXfrm>
        <a:off x="4348201" y="1777308"/>
        <a:ext cx="1353058" cy="677470"/>
      </dsp:txXfrm>
    </dsp:sp>
    <dsp:sp modelId="{2A5F5F71-AC32-4A8F-B727-50EF16550EF4}">
      <dsp:nvSpPr>
        <dsp:cNvPr id="0" name=""/>
        <dsp:cNvSpPr/>
      </dsp:nvSpPr>
      <dsp:spPr>
        <a:xfrm>
          <a:off x="5904259" y="1890460"/>
          <a:ext cx="385674" cy="4511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904259" y="1980693"/>
        <a:ext cx="269972" cy="270700"/>
      </dsp:txXfrm>
    </dsp:sp>
    <dsp:sp modelId="{F84E12FA-C313-4888-B3B5-0631BAFBB5F3}">
      <dsp:nvSpPr>
        <dsp:cNvPr id="0" name=""/>
        <dsp:cNvSpPr/>
      </dsp:nvSpPr>
      <dsp:spPr>
        <a:xfrm>
          <a:off x="6450024" y="1752397"/>
          <a:ext cx="1365759" cy="7272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Export data</a:t>
          </a:r>
        </a:p>
      </dsp:txBody>
      <dsp:txXfrm>
        <a:off x="6471326" y="1773699"/>
        <a:ext cx="1323155" cy="6846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0EA2D-9C5D-44C9-86A0-FFF7788D56B2}">
      <dsp:nvSpPr>
        <dsp:cNvPr id="0" name=""/>
        <dsp:cNvSpPr/>
      </dsp:nvSpPr>
      <dsp:spPr>
        <a:xfrm>
          <a:off x="6974" y="1758310"/>
          <a:ext cx="1496974" cy="8479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Calculate the number of launches on each site</a:t>
          </a:r>
        </a:p>
      </dsp:txBody>
      <dsp:txXfrm>
        <a:off x="31809" y="1783145"/>
        <a:ext cx="1447304" cy="798266"/>
      </dsp:txXfrm>
    </dsp:sp>
    <dsp:sp modelId="{78B5B171-9438-4D14-A8BB-461FAE7ABF87}">
      <dsp:nvSpPr>
        <dsp:cNvPr id="0" name=""/>
        <dsp:cNvSpPr/>
      </dsp:nvSpPr>
      <dsp:spPr>
        <a:xfrm>
          <a:off x="1701433" y="1937397"/>
          <a:ext cx="418667" cy="489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1701433" y="2035349"/>
        <a:ext cx="293067" cy="293858"/>
      </dsp:txXfrm>
    </dsp:sp>
    <dsp:sp modelId="{0DFFC3FD-841A-4B3F-AB95-16F51EE8F2F6}">
      <dsp:nvSpPr>
        <dsp:cNvPr id="0" name=""/>
        <dsp:cNvSpPr/>
      </dsp:nvSpPr>
      <dsp:spPr>
        <a:xfrm>
          <a:off x="2293888" y="1757772"/>
          <a:ext cx="1616946" cy="8490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Calculate the occurrence of each orbit</a:t>
          </a:r>
        </a:p>
      </dsp:txBody>
      <dsp:txXfrm>
        <a:off x="2318755" y="1782639"/>
        <a:ext cx="1567212" cy="799279"/>
      </dsp:txXfrm>
    </dsp:sp>
    <dsp:sp modelId="{3E6BF0D6-7E0A-4726-9D38-70548E6D6E8A}">
      <dsp:nvSpPr>
        <dsp:cNvPr id="0" name=""/>
        <dsp:cNvSpPr/>
      </dsp:nvSpPr>
      <dsp:spPr>
        <a:xfrm>
          <a:off x="4108319" y="1937397"/>
          <a:ext cx="418667" cy="489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4108319" y="2035349"/>
        <a:ext cx="293067" cy="293858"/>
      </dsp:txXfrm>
    </dsp:sp>
    <dsp:sp modelId="{FDB787BB-EC98-44DD-BFAD-DE832CB69AF6}">
      <dsp:nvSpPr>
        <dsp:cNvPr id="0" name=""/>
        <dsp:cNvSpPr/>
      </dsp:nvSpPr>
      <dsp:spPr>
        <a:xfrm>
          <a:off x="4700774" y="1778507"/>
          <a:ext cx="1514570" cy="8075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Calculate the occurrence of mission outcome per </a:t>
          </a:r>
          <a:r>
            <a:rPr lang="en-GB" sz="1050" kern="1200" dirty="0" err="1"/>
            <a:t>orbite</a:t>
          </a:r>
          <a:r>
            <a:rPr lang="en-GB" sz="1050" kern="1200" dirty="0"/>
            <a:t> and discriminate in successful and not </a:t>
          </a:r>
          <a:r>
            <a:rPr lang="en-GB" sz="1050" kern="1200" dirty="0" err="1"/>
            <a:t>succefuk</a:t>
          </a:r>
          <a:endParaRPr lang="en-GB" sz="1050" kern="1200" dirty="0"/>
        </a:p>
      </dsp:txBody>
      <dsp:txXfrm>
        <a:off x="4724426" y="1802159"/>
        <a:ext cx="1467266" cy="760239"/>
      </dsp:txXfrm>
    </dsp:sp>
    <dsp:sp modelId="{2A5F5F71-AC32-4A8F-B727-50EF16550EF4}">
      <dsp:nvSpPr>
        <dsp:cNvPr id="0" name=""/>
        <dsp:cNvSpPr/>
      </dsp:nvSpPr>
      <dsp:spPr>
        <a:xfrm>
          <a:off x="6412829" y="1937397"/>
          <a:ext cx="418667" cy="489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6412829" y="2035349"/>
        <a:ext cx="293067" cy="293858"/>
      </dsp:txXfrm>
    </dsp:sp>
    <dsp:sp modelId="{F84E12FA-C313-4888-B3B5-0631BAFBB5F3}">
      <dsp:nvSpPr>
        <dsp:cNvPr id="0" name=""/>
        <dsp:cNvSpPr/>
      </dsp:nvSpPr>
      <dsp:spPr>
        <a:xfrm>
          <a:off x="7005284" y="1774205"/>
          <a:ext cx="1482597" cy="8161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Create a landing outcome label for Outcome column</a:t>
          </a:r>
        </a:p>
      </dsp:txBody>
      <dsp:txXfrm>
        <a:off x="7029188" y="1798109"/>
        <a:ext cx="1434789" cy="768339"/>
      </dsp:txXfrm>
    </dsp:sp>
    <dsp:sp modelId="{B36466E5-96A0-43EA-961B-6C4D291878D3}">
      <dsp:nvSpPr>
        <dsp:cNvPr id="0" name=""/>
        <dsp:cNvSpPr/>
      </dsp:nvSpPr>
      <dsp:spPr>
        <a:xfrm>
          <a:off x="8685367" y="1937397"/>
          <a:ext cx="418667" cy="4897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8685367" y="2035349"/>
        <a:ext cx="293067" cy="293858"/>
      </dsp:txXfrm>
    </dsp:sp>
    <dsp:sp modelId="{70764940-4C17-4E1F-B3FA-2C361A5766F2}">
      <dsp:nvSpPr>
        <dsp:cNvPr id="0" name=""/>
        <dsp:cNvSpPr/>
      </dsp:nvSpPr>
      <dsp:spPr>
        <a:xfrm>
          <a:off x="9277821" y="1700062"/>
          <a:ext cx="1482341" cy="9644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t>Export the file</a:t>
          </a:r>
        </a:p>
      </dsp:txBody>
      <dsp:txXfrm>
        <a:off x="9306068" y="1728309"/>
        <a:ext cx="1425847" cy="9079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86028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IaelPerez/Applied-Data-Science-Project/blob/main/jupyter-labs-webscrap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IaelPerez/Applied-Data-Science-Project/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IaelPerez/Applied-Data-Science-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IaelPerez/Applied-Data-Science-Project/blob/main/jupyter-labs-webscraping.ipynb"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IaelPerez/Applied-Data-Science-Project/blob/main/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aelPerez/Applied-Data-Scienc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aelPerez/Applied-Data-Scienc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IaelPerez/Applied-Data-Scienc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hyperlink" Target="https://en.wikipedia.org/wiki/List_of_Falcon/_9/_and_Falcon_Heavy_launches" TargetMode="Externa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IaelPerez/Applied-Data-Science-Project/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IaelPerez/Applied-Data-Science-Project/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Iael Perez</a:t>
            </a:r>
          </a:p>
          <a:p>
            <a:r>
              <a:rPr lang="en-US" dirty="0">
                <a:solidFill>
                  <a:schemeClr val="bg2"/>
                </a:solidFill>
                <a:latin typeface="Abadi" panose="020B0604020104020204" pitchFamily="34" charset="0"/>
                <a:ea typeface="SF Pro" pitchFamily="2" charset="0"/>
                <a:cs typeface="SF Pro" pitchFamily="2" charset="0"/>
              </a:rPr>
              <a:t>22/06/2022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0BD65A79-20D4-2F6B-A6E2-AEA9C3C5479B}"/>
              </a:ext>
            </a:extLst>
          </p:cNvPr>
          <p:cNvSpPr txBox="1">
            <a:spLocks/>
          </p:cNvSpPr>
          <p:nvPr/>
        </p:nvSpPr>
        <p:spPr>
          <a:xfrm>
            <a:off x="1110720" y="1695539"/>
            <a:ext cx="897565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Data presents different cases where the booster did not land successfully identify which different string labels. The idea was to simplify them into a categorical variable.</a:t>
            </a:r>
          </a:p>
          <a:p>
            <a:pPr lvl="1"/>
            <a:r>
              <a:rPr lang="en-US" sz="1800" dirty="0">
                <a:solidFill>
                  <a:schemeClr val="accent3">
                    <a:lumMod val="25000"/>
                  </a:schemeClr>
                </a:solidFill>
                <a:latin typeface="Abadi" panose="020B0604020104020204" pitchFamily="34" charset="0"/>
              </a:rPr>
              <a:t>1 successful </a:t>
            </a:r>
          </a:p>
          <a:p>
            <a:pPr lvl="1"/>
            <a:r>
              <a:rPr lang="en-US" sz="1800" dirty="0">
                <a:solidFill>
                  <a:schemeClr val="accent3">
                    <a:lumMod val="25000"/>
                  </a:schemeClr>
                </a:solidFill>
                <a:latin typeface="Abadi" panose="020B0604020104020204" pitchFamily="34" charset="0"/>
              </a:rPr>
              <a:t>0  failure</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 </a:t>
            </a:r>
            <a:endParaRPr lang="en-US" dirty="0"/>
          </a:p>
          <a:p>
            <a:pPr marL="0" indent="0">
              <a:buFont typeface="Arial" panose="020B0604020202020204" pitchFamily="34" charset="0"/>
              <a:buNone/>
            </a:pPr>
            <a:endParaRPr lang="en-US" dirty="0"/>
          </a:p>
        </p:txBody>
      </p:sp>
      <p:graphicFrame>
        <p:nvGraphicFramePr>
          <p:cNvPr id="7" name="Diagram 6">
            <a:extLst>
              <a:ext uri="{FF2B5EF4-FFF2-40B4-BE49-F238E27FC236}">
                <a16:creationId xmlns:a16="http://schemas.microsoft.com/office/drawing/2014/main" id="{2BDE43BB-EB2D-5142-80EA-42CA2EA84B6E}"/>
              </a:ext>
            </a:extLst>
          </p:cNvPr>
          <p:cNvGraphicFramePr/>
          <p:nvPr>
            <p:extLst>
              <p:ext uri="{D42A27DB-BD31-4B8C-83A1-F6EECF244321}">
                <p14:modId xmlns:p14="http://schemas.microsoft.com/office/powerpoint/2010/main" val="1310878167"/>
              </p:ext>
            </p:extLst>
          </p:nvPr>
        </p:nvGraphicFramePr>
        <p:xfrm>
          <a:off x="690835" y="1885088"/>
          <a:ext cx="10767137" cy="4364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hlinkClick r:id="rId8"/>
            <a:extLst>
              <a:ext uri="{FF2B5EF4-FFF2-40B4-BE49-F238E27FC236}">
                <a16:creationId xmlns:a16="http://schemas.microsoft.com/office/drawing/2014/main" id="{0E9CFBA2-E9D9-1277-E2D5-63655E1FF04D}"/>
              </a:ext>
            </a:extLst>
          </p:cNvPr>
          <p:cNvSpPr txBox="1"/>
          <p:nvPr/>
        </p:nvSpPr>
        <p:spPr>
          <a:xfrm>
            <a:off x="10628135" y="622895"/>
            <a:ext cx="657476" cy="369332"/>
          </a:xfrm>
          <a:prstGeom prst="rect">
            <a:avLst/>
          </a:prstGeom>
          <a:noFill/>
        </p:spPr>
        <p:txBody>
          <a:bodyPr wrap="square" rtlCol="0">
            <a:spAutoFit/>
          </a:bodyPr>
          <a:lstStyle/>
          <a:p>
            <a:r>
              <a:rPr lang="en-GB" b="1" u="sng" dirty="0">
                <a:solidFill>
                  <a:schemeClr val="accent1">
                    <a:lumMod val="50000"/>
                  </a:schemeClr>
                </a:solidFill>
                <a:hlinkClick r:id="rId9">
                  <a:extLst>
                    <a:ext uri="{A12FA001-AC4F-418D-AE19-62706E023703}">
                      <ahyp:hlinkClr xmlns:ahyp="http://schemas.microsoft.com/office/drawing/2018/hyperlinkcolor" val="tx"/>
                    </a:ext>
                  </a:extLst>
                </a:hlinkClick>
              </a:rPr>
              <a:t>Link</a:t>
            </a:r>
            <a:endParaRPr lang="en-GB" b="1" u="sng" dirty="0">
              <a:solidFill>
                <a:schemeClr val="accent1">
                  <a:lumMod val="50000"/>
                </a:schemeClr>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45050" cy="3283703"/>
          </a:xfrm>
          <a:prstGeom prst="rect">
            <a:avLst/>
          </a:prstGeom>
        </p:spPr>
        <p:txBody>
          <a:bodyPr lIns="91440" tIns="45720" rIns="91440" bIns="45720" anchor="t"/>
          <a:lstStyle/>
          <a:p>
            <a:pPr>
              <a:lnSpc>
                <a:spcPct val="100000"/>
              </a:lnSpc>
              <a:spcBef>
                <a:spcPts val="1400"/>
              </a:spcBef>
            </a:pPr>
            <a:r>
              <a:rPr lang="en-US" sz="1600" b="1" i="1" dirty="0">
                <a:solidFill>
                  <a:schemeClr val="accent3">
                    <a:lumMod val="25000"/>
                  </a:schemeClr>
                </a:solidFill>
                <a:latin typeface="Abadi"/>
              </a:rPr>
              <a:t>Scatter plot</a:t>
            </a:r>
            <a:r>
              <a:rPr lang="en-US" sz="1600" i="1" dirty="0">
                <a:solidFill>
                  <a:schemeClr val="accent3">
                    <a:lumMod val="25000"/>
                  </a:schemeClr>
                </a:solidFill>
                <a:latin typeface="Abadi"/>
              </a:rPr>
              <a:t> </a:t>
            </a:r>
            <a:r>
              <a:rPr lang="en-GB" sz="1600" i="1" dirty="0">
                <a:solidFill>
                  <a:schemeClr val="accent3">
                    <a:lumMod val="25000"/>
                  </a:schemeClr>
                </a:solidFill>
                <a:latin typeface="Abadi"/>
              </a:rPr>
              <a:t>can suggest relationships (correlation) between variables.</a:t>
            </a:r>
            <a:endParaRPr lang="en-US" sz="1600" i="1" dirty="0">
              <a:solidFill>
                <a:schemeClr val="accent3">
                  <a:lumMod val="25000"/>
                </a:schemeClr>
              </a:solidFill>
              <a:latin typeface="Abadi"/>
            </a:endParaRPr>
          </a:p>
          <a:p>
            <a:pPr lvl="1">
              <a:lnSpc>
                <a:spcPct val="100000"/>
              </a:lnSpc>
              <a:spcBef>
                <a:spcPts val="1400"/>
              </a:spcBef>
            </a:pP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vs Flight Numbers </a:t>
            </a:r>
          </a:p>
          <a:p>
            <a:pPr lvl="1">
              <a:lnSpc>
                <a:spcPct val="100000"/>
              </a:lnSpc>
              <a:spcBef>
                <a:spcPts val="1400"/>
              </a:spcBef>
            </a:pPr>
            <a:r>
              <a:rPr lang="en-US" sz="1800" dirty="0">
                <a:solidFill>
                  <a:schemeClr val="accent3">
                    <a:lumMod val="25000"/>
                  </a:schemeClr>
                </a:solidFill>
                <a:latin typeface="Abadi"/>
              </a:rPr>
              <a:t>Flight Numbers vs Lunch Site</a:t>
            </a:r>
          </a:p>
          <a:p>
            <a:pPr lvl="1">
              <a:lnSpc>
                <a:spcPct val="100000"/>
              </a:lnSpc>
              <a:spcBef>
                <a:spcPts val="1400"/>
              </a:spcBef>
            </a:pPr>
            <a:r>
              <a:rPr lang="en-US" sz="1800" dirty="0">
                <a:solidFill>
                  <a:schemeClr val="accent3">
                    <a:lumMod val="25000"/>
                  </a:schemeClr>
                </a:solidFill>
                <a:latin typeface="Abadi"/>
              </a:rPr>
              <a:t>Payload vs Launch Site</a:t>
            </a:r>
          </a:p>
          <a:p>
            <a:pPr lvl="1">
              <a:lnSpc>
                <a:spcPct val="100000"/>
              </a:lnSpc>
              <a:spcBef>
                <a:spcPts val="1400"/>
              </a:spcBef>
            </a:pPr>
            <a:r>
              <a:rPr lang="en-US" sz="1800" dirty="0">
                <a:solidFill>
                  <a:schemeClr val="accent3">
                    <a:lumMod val="25000"/>
                  </a:schemeClr>
                </a:solidFill>
                <a:latin typeface="Abadi"/>
              </a:rPr>
              <a:t>Flight Number vs Orbit type</a:t>
            </a:r>
          </a:p>
          <a:p>
            <a:pPr lvl="1">
              <a:lnSpc>
                <a:spcPct val="100000"/>
              </a:lnSpc>
              <a:spcBef>
                <a:spcPts val="1400"/>
              </a:spcBef>
            </a:pPr>
            <a:r>
              <a:rPr lang="en-US" sz="1800" dirty="0">
                <a:solidFill>
                  <a:schemeClr val="accent3">
                    <a:lumMod val="25000"/>
                  </a:schemeClr>
                </a:solidFill>
                <a:latin typeface="Abadi"/>
              </a:rPr>
              <a:t>Payload vs Orbit type</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CEE33356-3436-9634-D2A4-6C1E17125C96}"/>
              </a:ext>
            </a:extLst>
          </p:cNvPr>
          <p:cNvPicPr>
            <a:picLocks noChangeAspect="1"/>
          </p:cNvPicPr>
          <p:nvPr/>
        </p:nvPicPr>
        <p:blipFill>
          <a:blip r:embed="rId3"/>
          <a:stretch>
            <a:fillRect/>
          </a:stretch>
        </p:blipFill>
        <p:spPr>
          <a:xfrm>
            <a:off x="1195267" y="4838217"/>
            <a:ext cx="2684989" cy="1725682"/>
          </a:xfrm>
          <a:prstGeom prst="rect">
            <a:avLst/>
          </a:prstGeom>
        </p:spPr>
      </p:pic>
      <p:sp>
        <p:nvSpPr>
          <p:cNvPr id="9" name="Content Placeholder 4">
            <a:extLst>
              <a:ext uri="{FF2B5EF4-FFF2-40B4-BE49-F238E27FC236}">
                <a16:creationId xmlns:a16="http://schemas.microsoft.com/office/drawing/2014/main" id="{E6A6B8DA-EB61-9FF2-F6A8-C6C8A94A1803}"/>
              </a:ext>
            </a:extLst>
          </p:cNvPr>
          <p:cNvSpPr txBox="1">
            <a:spLocks/>
          </p:cNvSpPr>
          <p:nvPr/>
        </p:nvSpPr>
        <p:spPr>
          <a:xfrm>
            <a:off x="4701690" y="1787148"/>
            <a:ext cx="4245050" cy="328370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1600" i="1" dirty="0">
                <a:solidFill>
                  <a:schemeClr val="accent3">
                    <a:lumMod val="25000"/>
                  </a:schemeClr>
                </a:solidFill>
                <a:latin typeface="Abadi"/>
              </a:rPr>
              <a:t>Bar Graph is used to compare data among categories.</a:t>
            </a:r>
            <a:endParaRPr lang="en-US" sz="1600" i="1"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Success vs Orbit type</a:t>
            </a:r>
          </a:p>
          <a:p>
            <a:pPr lvl="1">
              <a:lnSpc>
                <a:spcPct val="100000"/>
              </a:lnSpc>
              <a:spcBef>
                <a:spcPts val="1400"/>
              </a:spcBef>
            </a:pPr>
            <a:endParaRPr lang="en-US" sz="1800" dirty="0">
              <a:solidFill>
                <a:schemeClr val="accent3">
                  <a:lumMod val="25000"/>
                </a:schemeClr>
              </a:solidFill>
              <a:latin typeface="Abadi"/>
            </a:endParaRPr>
          </a:p>
        </p:txBody>
      </p:sp>
      <p:pic>
        <p:nvPicPr>
          <p:cNvPr id="11" name="Picture 10">
            <a:extLst>
              <a:ext uri="{FF2B5EF4-FFF2-40B4-BE49-F238E27FC236}">
                <a16:creationId xmlns:a16="http://schemas.microsoft.com/office/drawing/2014/main" id="{0BCF93CE-1231-79C0-4DF0-CAAC90770ABF}"/>
              </a:ext>
            </a:extLst>
          </p:cNvPr>
          <p:cNvPicPr>
            <a:picLocks noChangeAspect="1"/>
          </p:cNvPicPr>
          <p:nvPr/>
        </p:nvPicPr>
        <p:blipFill>
          <a:blip r:embed="rId4"/>
          <a:stretch>
            <a:fillRect/>
          </a:stretch>
        </p:blipFill>
        <p:spPr>
          <a:xfrm>
            <a:off x="8946740" y="1627954"/>
            <a:ext cx="2628517" cy="1928681"/>
          </a:xfrm>
          <a:prstGeom prst="rect">
            <a:avLst/>
          </a:prstGeom>
        </p:spPr>
      </p:pic>
      <p:sp>
        <p:nvSpPr>
          <p:cNvPr id="12" name="Content Placeholder 4">
            <a:extLst>
              <a:ext uri="{FF2B5EF4-FFF2-40B4-BE49-F238E27FC236}">
                <a16:creationId xmlns:a16="http://schemas.microsoft.com/office/drawing/2014/main" id="{8602120A-8E3D-AE52-29F7-53D1C5EADA42}"/>
              </a:ext>
            </a:extLst>
          </p:cNvPr>
          <p:cNvSpPr txBox="1">
            <a:spLocks/>
          </p:cNvSpPr>
          <p:nvPr/>
        </p:nvSpPr>
        <p:spPr>
          <a:xfrm>
            <a:off x="4858376" y="4228424"/>
            <a:ext cx="4245050" cy="328370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1600" i="1" dirty="0">
                <a:solidFill>
                  <a:schemeClr val="accent3">
                    <a:lumMod val="25000"/>
                  </a:schemeClr>
                </a:solidFill>
                <a:latin typeface="Abadi"/>
              </a:rPr>
              <a:t>Line plot is used to track changes over short and long periods of time.</a:t>
            </a:r>
            <a:endParaRPr lang="en-US" sz="1600" i="1"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Launch success vs Years</a:t>
            </a:r>
          </a:p>
        </p:txBody>
      </p:sp>
      <p:pic>
        <p:nvPicPr>
          <p:cNvPr id="14" name="Picture 13">
            <a:extLst>
              <a:ext uri="{FF2B5EF4-FFF2-40B4-BE49-F238E27FC236}">
                <a16:creationId xmlns:a16="http://schemas.microsoft.com/office/drawing/2014/main" id="{16872BC5-FB2B-CC93-094D-C9FCD3510192}"/>
              </a:ext>
            </a:extLst>
          </p:cNvPr>
          <p:cNvPicPr>
            <a:picLocks noChangeAspect="1"/>
          </p:cNvPicPr>
          <p:nvPr/>
        </p:nvPicPr>
        <p:blipFill>
          <a:blip r:embed="rId5"/>
          <a:stretch>
            <a:fillRect/>
          </a:stretch>
        </p:blipFill>
        <p:spPr>
          <a:xfrm>
            <a:off x="8909099" y="4004947"/>
            <a:ext cx="2743200" cy="1871420"/>
          </a:xfrm>
          <a:prstGeom prst="rect">
            <a:avLst/>
          </a:prstGeom>
        </p:spPr>
      </p:pic>
      <p:sp>
        <p:nvSpPr>
          <p:cNvPr id="10" name="TextBox 9">
            <a:hlinkClick r:id="rId6"/>
            <a:extLst>
              <a:ext uri="{FF2B5EF4-FFF2-40B4-BE49-F238E27FC236}">
                <a16:creationId xmlns:a16="http://schemas.microsoft.com/office/drawing/2014/main" id="{FED9EE38-0110-14F8-AE33-45C2D443C1AA}"/>
              </a:ext>
            </a:extLst>
          </p:cNvPr>
          <p:cNvSpPr txBox="1"/>
          <p:nvPr/>
        </p:nvSpPr>
        <p:spPr>
          <a:xfrm>
            <a:off x="10628135" y="622895"/>
            <a:ext cx="657476" cy="369332"/>
          </a:xfrm>
          <a:prstGeom prst="rect">
            <a:avLst/>
          </a:prstGeom>
          <a:noFill/>
        </p:spPr>
        <p:txBody>
          <a:bodyPr wrap="square" rtlCol="0">
            <a:spAutoFit/>
          </a:bodyPr>
          <a:lstStyle/>
          <a:p>
            <a:r>
              <a:rPr lang="en-GB" b="1" u="sng" dirty="0">
                <a:solidFill>
                  <a:schemeClr val="accent1">
                    <a:lumMod val="50000"/>
                  </a:schemeClr>
                </a:solidFill>
                <a:hlinkClick r:id="rId7">
                  <a:extLst>
                    <a:ext uri="{A12FA001-AC4F-418D-AE19-62706E023703}">
                      <ahyp:hlinkClr xmlns:ahyp="http://schemas.microsoft.com/office/drawing/2018/hyperlinkcolor" val="tx"/>
                    </a:ext>
                  </a:extLst>
                </a:hlinkClick>
              </a:rPr>
              <a:t>Link</a:t>
            </a:r>
            <a:endParaRPr lang="en-GB" b="1" u="sng" dirty="0">
              <a:solidFill>
                <a:schemeClr val="accent1">
                  <a:lumMod val="50000"/>
                </a:schemeClr>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92865"/>
            <a:ext cx="9781571" cy="476504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a:t>
            </a:r>
          </a:p>
          <a:p>
            <a:pPr>
              <a:lnSpc>
                <a:spcPct val="100000"/>
              </a:lnSpc>
              <a:spcBef>
                <a:spcPts val="800"/>
              </a:spcBef>
            </a:pPr>
            <a:r>
              <a:rPr lang="en-GB" sz="1600" b="1" dirty="0">
                <a:effectLst/>
              </a:rPr>
              <a:t>Display the names of the unique launch sites  in the space mission</a:t>
            </a:r>
          </a:p>
          <a:p>
            <a:pPr>
              <a:lnSpc>
                <a:spcPct val="100000"/>
              </a:lnSpc>
              <a:spcBef>
                <a:spcPts val="800"/>
              </a:spcBef>
            </a:pPr>
            <a:r>
              <a:rPr lang="en-GB" sz="1600" b="1" dirty="0"/>
              <a:t>Display 5 records where launch sites begin with the string 'CCA’</a:t>
            </a:r>
          </a:p>
          <a:p>
            <a:pPr>
              <a:lnSpc>
                <a:spcPct val="100000"/>
              </a:lnSpc>
              <a:spcBef>
                <a:spcPts val="800"/>
              </a:spcBef>
            </a:pPr>
            <a:r>
              <a:rPr lang="en-GB" sz="1600" b="1" dirty="0"/>
              <a:t>Display the total payload mass carried by boosters launched by NASA (CRS)</a:t>
            </a:r>
          </a:p>
          <a:p>
            <a:pPr>
              <a:lnSpc>
                <a:spcPct val="100000"/>
              </a:lnSpc>
              <a:spcBef>
                <a:spcPts val="800"/>
              </a:spcBef>
            </a:pPr>
            <a:r>
              <a:rPr lang="en-GB" sz="1600" b="1" dirty="0"/>
              <a:t>Display average payload mass carried by booster version F9 v1.1</a:t>
            </a:r>
          </a:p>
          <a:p>
            <a:pPr>
              <a:lnSpc>
                <a:spcPct val="100000"/>
              </a:lnSpc>
              <a:spcBef>
                <a:spcPts val="800"/>
              </a:spcBef>
            </a:pPr>
            <a:r>
              <a:rPr lang="en-GB" sz="1600" b="1" dirty="0"/>
              <a:t>List the date when the first successful landing outcome in-ground pad was achieved.</a:t>
            </a:r>
          </a:p>
          <a:p>
            <a:pPr>
              <a:lnSpc>
                <a:spcPct val="100000"/>
              </a:lnSpc>
              <a:spcBef>
                <a:spcPts val="800"/>
              </a:spcBef>
            </a:pPr>
            <a:r>
              <a:rPr lang="en-GB" sz="1600" b="1" dirty="0"/>
              <a:t>List the names of the boosters which have success in drone ships and have payload mass greater than 4000 but less than 6000</a:t>
            </a:r>
          </a:p>
          <a:p>
            <a:pPr>
              <a:lnSpc>
                <a:spcPct val="100000"/>
              </a:lnSpc>
              <a:spcBef>
                <a:spcPts val="800"/>
              </a:spcBef>
            </a:pPr>
            <a:r>
              <a:rPr lang="en-GB" sz="1600" b="1" dirty="0"/>
              <a:t>List the total number of successful and failed mission outcomes</a:t>
            </a:r>
          </a:p>
          <a:p>
            <a:pPr>
              <a:lnSpc>
                <a:spcPct val="100000"/>
              </a:lnSpc>
              <a:spcBef>
                <a:spcPts val="800"/>
              </a:spcBef>
            </a:pPr>
            <a:r>
              <a:rPr lang="en-GB" sz="1600" b="1" dirty="0"/>
              <a:t>List the names of the </a:t>
            </a:r>
            <a:r>
              <a:rPr lang="en-GB" sz="1600" b="1" dirty="0" err="1"/>
              <a:t>booster_versions</a:t>
            </a:r>
            <a:r>
              <a:rPr lang="en-GB" sz="1600" b="1" dirty="0"/>
              <a:t> which have carried the maximum payload mass. Use a subquery</a:t>
            </a:r>
          </a:p>
          <a:p>
            <a:pPr>
              <a:lnSpc>
                <a:spcPct val="100000"/>
              </a:lnSpc>
              <a:spcBef>
                <a:spcPts val="800"/>
              </a:spcBef>
            </a:pPr>
            <a:r>
              <a:rPr lang="en-GB" sz="1600" b="1" dirty="0"/>
              <a:t>List the records which will display the month names, failure </a:t>
            </a:r>
            <a:r>
              <a:rPr lang="en-GB" sz="1600" b="1" dirty="0" err="1"/>
              <a:t>landing_outcomes</a:t>
            </a:r>
            <a:r>
              <a:rPr lang="en-GB" sz="1600" b="1" dirty="0"/>
              <a:t> in drone ship ,booster versions, </a:t>
            </a:r>
            <a:r>
              <a:rPr lang="en-GB" sz="1600" b="1" dirty="0" err="1"/>
              <a:t>launch_site</a:t>
            </a:r>
            <a:r>
              <a:rPr lang="en-GB" sz="1600" b="1" dirty="0"/>
              <a:t> for the months in the year 2015.</a:t>
            </a:r>
          </a:p>
          <a:p>
            <a:pPr>
              <a:lnSpc>
                <a:spcPct val="100000"/>
              </a:lnSpc>
              <a:spcBef>
                <a:spcPts val="800"/>
              </a:spcBef>
            </a:pPr>
            <a:r>
              <a:rPr lang="en-GB" sz="1600" b="1" dirty="0"/>
              <a:t>Rank the count of successful </a:t>
            </a:r>
            <a:r>
              <a:rPr lang="en-GB" sz="1600" b="1" dirty="0" err="1"/>
              <a:t>landing_outcomes</a:t>
            </a:r>
            <a:r>
              <a:rPr lang="en-GB" sz="1600" b="1" dirty="0"/>
              <a:t> between the date 04-06-2010 and 20-03-2017 in descending order.</a:t>
            </a:r>
          </a:p>
          <a:p>
            <a:pPr>
              <a:lnSpc>
                <a:spcPct val="100000"/>
              </a:lnSpc>
              <a:spcBef>
                <a:spcPts val="1400"/>
              </a:spcBef>
            </a:pPr>
            <a:endParaRPr lang="en-GB" sz="1600" b="1" dirty="0">
              <a:solidFill>
                <a:srgbClr val="569CD6"/>
              </a:solidFill>
              <a:latin typeface="Consolas" panose="020B0609020204030204" pitchFamily="49" charset="0"/>
            </a:endParaRPr>
          </a:p>
          <a:p>
            <a:pPr>
              <a:lnSpc>
                <a:spcPct val="100000"/>
              </a:lnSpc>
              <a:spcBef>
                <a:spcPts val="1400"/>
              </a:spcBef>
            </a:pPr>
            <a:endParaRPr lang="en-GB" sz="1600" b="1" dirty="0">
              <a:solidFill>
                <a:srgbClr val="569CD6"/>
              </a:solidFill>
              <a:latin typeface="Consolas" panose="020B0609020204030204" pitchFamily="49" charset="0"/>
            </a:endParaRPr>
          </a:p>
          <a:p>
            <a:pPr>
              <a:lnSpc>
                <a:spcPct val="100000"/>
              </a:lnSpc>
              <a:spcBef>
                <a:spcPts val="1400"/>
              </a:spcBef>
            </a:pPr>
            <a:endParaRPr lang="en-GB" sz="1600" b="1" dirty="0">
              <a:solidFill>
                <a:srgbClr val="569CD6"/>
              </a:solidFill>
              <a:latin typeface="Consolas" panose="020B0609020204030204" pitchFamily="49" charset="0"/>
            </a:endParaRPr>
          </a:p>
          <a:p>
            <a:pPr>
              <a:lnSpc>
                <a:spcPct val="100000"/>
              </a:lnSpc>
              <a:spcBef>
                <a:spcPts val="1400"/>
              </a:spcBef>
            </a:pPr>
            <a:endParaRPr lang="en-GB" sz="1600" b="1" dirty="0">
              <a:solidFill>
                <a:srgbClr val="569CD6"/>
              </a:solidFill>
              <a:latin typeface="Consolas" panose="020B0609020204030204" pitchFamily="49" charset="0"/>
            </a:endParaRPr>
          </a:p>
          <a:p>
            <a:pPr>
              <a:lnSpc>
                <a:spcPct val="100000"/>
              </a:lnSpc>
              <a:spcBef>
                <a:spcPts val="1400"/>
              </a:spcBef>
            </a:pPr>
            <a:endParaRPr lang="en-GB" sz="1600" b="1" dirty="0">
              <a:solidFill>
                <a:srgbClr val="569CD6"/>
              </a:solidFill>
              <a:latin typeface="Consolas" panose="020B0609020204030204" pitchFamily="49" charset="0"/>
            </a:endParaRPr>
          </a:p>
          <a:p>
            <a:pPr>
              <a:lnSpc>
                <a:spcPct val="100000"/>
              </a:lnSpc>
              <a:spcBef>
                <a:spcPts val="1400"/>
              </a:spcBef>
            </a:pPr>
            <a:endParaRPr lang="en-GB" sz="1600" b="1" dirty="0">
              <a:solidFill>
                <a:srgbClr val="569CD6"/>
              </a:solidFill>
              <a:latin typeface="Consolas" panose="020B0609020204030204" pitchFamily="49" charset="0"/>
            </a:endParaRPr>
          </a:p>
          <a:p>
            <a:pPr>
              <a:lnSpc>
                <a:spcPct val="100000"/>
              </a:lnSpc>
              <a:spcBef>
                <a:spcPts val="1400"/>
              </a:spcBef>
            </a:pPr>
            <a:endParaRPr lang="en-GB" sz="1600" b="0" dirty="0">
              <a:solidFill>
                <a:srgbClr val="D4D4D4"/>
              </a:solidFill>
              <a:effectLst/>
              <a:latin typeface="Consolas" panose="020B0609020204030204" pitchFamily="49"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hlinkClick r:id="rId4"/>
            <a:extLst>
              <a:ext uri="{FF2B5EF4-FFF2-40B4-BE49-F238E27FC236}">
                <a16:creationId xmlns:a16="http://schemas.microsoft.com/office/drawing/2014/main" id="{0AB0AFE4-4C77-E3E1-55B1-AC33ABAEA0FD}"/>
              </a:ext>
            </a:extLst>
          </p:cNvPr>
          <p:cNvSpPr txBox="1"/>
          <p:nvPr/>
        </p:nvSpPr>
        <p:spPr>
          <a:xfrm>
            <a:off x="10628135" y="622895"/>
            <a:ext cx="657476" cy="369332"/>
          </a:xfrm>
          <a:prstGeom prst="rect">
            <a:avLst/>
          </a:prstGeom>
          <a:noFill/>
        </p:spPr>
        <p:txBody>
          <a:bodyPr wrap="square" rtlCol="0">
            <a:spAutoFit/>
          </a:bodyPr>
          <a:lstStyle/>
          <a:p>
            <a:r>
              <a:rPr lang="en-GB" b="1" u="sng" dirty="0">
                <a:solidFill>
                  <a:schemeClr val="accent1">
                    <a:lumMod val="50000"/>
                  </a:schemeClr>
                </a:solidFill>
                <a:hlinkClick r:id="rId4">
                  <a:extLst>
                    <a:ext uri="{A12FA001-AC4F-418D-AE19-62706E023703}">
                      <ahyp:hlinkClr xmlns:ahyp="http://schemas.microsoft.com/office/drawing/2018/hyperlinkcolor" val="tx"/>
                    </a:ext>
                  </a:extLst>
                </a:hlinkClick>
              </a:rPr>
              <a:t>Link</a:t>
            </a:r>
            <a:endParaRPr lang="en-GB" b="1" u="sng" dirty="0">
              <a:solidFill>
                <a:schemeClr val="accent1">
                  <a:lumMod val="50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Maps objects added to folium map </a:t>
            </a:r>
            <a:r>
              <a:rPr lang="en-US" sz="2200" dirty="0" err="1">
                <a:solidFill>
                  <a:schemeClr val="accent3">
                    <a:lumMod val="25000"/>
                  </a:schemeClr>
                </a:solidFill>
                <a:latin typeface="Abadi" panose="020B0604020104020204" pitchFamily="34" charset="0"/>
              </a:rPr>
              <a:t>centred</a:t>
            </a:r>
            <a:r>
              <a:rPr lang="en-US" sz="2200" dirty="0">
                <a:solidFill>
                  <a:schemeClr val="accent3">
                    <a:lumMod val="25000"/>
                  </a:schemeClr>
                </a:solidFill>
                <a:latin typeface="Abadi" panose="020B0604020104020204" pitchFamily="34" charset="0"/>
              </a:rPr>
              <a:t> on NASA, Texas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Marker all lunch sites with the corresponding name</a:t>
            </a:r>
          </a:p>
          <a:p>
            <a:pPr lvl="1">
              <a:lnSpc>
                <a:spcPct val="100000"/>
              </a:lnSpc>
              <a:spcBef>
                <a:spcPts val="1400"/>
              </a:spcBef>
            </a:pPr>
            <a:r>
              <a:rPr lang="en-US" sz="1800" dirty="0">
                <a:solidFill>
                  <a:schemeClr val="accent3">
                    <a:lumMod val="25000"/>
                  </a:schemeClr>
                </a:solidFill>
                <a:latin typeface="Abadi" panose="020B0604020104020204" pitchFamily="34" charset="0"/>
              </a:rPr>
              <a:t>Marker the success (green) and failed (red) lunches for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 with the distances between a launch site to its proximities (coastline, railways, highways)</a:t>
            </a:r>
          </a:p>
          <a:p>
            <a:pPr marL="457200" lvl="1"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US" sz="2000" dirty="0"/>
              <a:t>These maps help to understand the problem and the data. It is an easy way to visualize the situation.</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Box 6">
            <a:hlinkClick r:id="rId3"/>
            <a:extLst>
              <a:ext uri="{FF2B5EF4-FFF2-40B4-BE49-F238E27FC236}">
                <a16:creationId xmlns:a16="http://schemas.microsoft.com/office/drawing/2014/main" id="{46471750-E250-7247-D920-D9BA69CF588C}"/>
              </a:ext>
            </a:extLst>
          </p:cNvPr>
          <p:cNvSpPr txBox="1"/>
          <p:nvPr/>
        </p:nvSpPr>
        <p:spPr>
          <a:xfrm>
            <a:off x="10628135" y="622895"/>
            <a:ext cx="657476" cy="369332"/>
          </a:xfrm>
          <a:prstGeom prst="rect">
            <a:avLst/>
          </a:prstGeom>
          <a:noFill/>
        </p:spPr>
        <p:txBody>
          <a:bodyPr wrap="square" rtlCol="0">
            <a:spAutoFit/>
          </a:bodyPr>
          <a:lstStyle/>
          <a:p>
            <a:r>
              <a:rPr lang="en-GB" b="1" u="sng" dirty="0">
                <a:solidFill>
                  <a:schemeClr val="accent1">
                    <a:lumMod val="50000"/>
                  </a:schemeClr>
                </a:solidFill>
                <a:hlinkClick r:id="rId3">
                  <a:extLst>
                    <a:ext uri="{A12FA001-AC4F-418D-AE19-62706E023703}">
                      <ahyp:hlinkClr xmlns:ahyp="http://schemas.microsoft.com/office/drawing/2018/hyperlinkcolor" val="tx"/>
                    </a:ext>
                  </a:extLst>
                </a:hlinkClick>
              </a:rPr>
              <a:t>Link</a:t>
            </a:r>
            <a:endParaRPr lang="en-GB" b="1" u="sng" dirty="0">
              <a:solidFill>
                <a:schemeClr val="accent1">
                  <a:lumMod val="50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t>Dashboard has</a:t>
            </a:r>
          </a:p>
          <a:p>
            <a:pPr lvl="1">
              <a:lnSpc>
                <a:spcPct val="200000"/>
              </a:lnSpc>
            </a:pPr>
            <a:r>
              <a:rPr lang="en-US" dirty="0"/>
              <a:t>Dropdown which allows selecting one specific launch site or all.</a:t>
            </a:r>
          </a:p>
          <a:p>
            <a:pPr lvl="1">
              <a:lnSpc>
                <a:spcPct val="200000"/>
              </a:lnSpc>
            </a:pPr>
            <a:r>
              <a:rPr lang="en-US" dirty="0"/>
              <a:t>Pie plot that shows total success/failure for the selected launch site.</a:t>
            </a:r>
          </a:p>
          <a:p>
            <a:pPr lvl="1">
              <a:lnSpc>
                <a:spcPct val="200000"/>
              </a:lnSpc>
            </a:pPr>
            <a:r>
              <a:rPr lang="en-US" dirty="0" err="1"/>
              <a:t>Rangeslider</a:t>
            </a:r>
            <a:r>
              <a:rPr lang="en-US" dirty="0"/>
              <a:t> that allows choosing a mass payload range.</a:t>
            </a:r>
          </a:p>
          <a:p>
            <a:pPr lvl="1">
              <a:lnSpc>
                <a:spcPct val="200000"/>
              </a:lnSpc>
            </a:pPr>
            <a:r>
              <a:rPr lang="en-US" dirty="0"/>
              <a:t>Scatter plot of success vs payload showing their relationship.</a:t>
            </a:r>
          </a:p>
          <a:p>
            <a:pPr marL="457200" lvl="1" indent="0">
              <a:buNone/>
            </a:pPr>
            <a:endParaRPr lang="en-US" dirty="0"/>
          </a:p>
          <a:p>
            <a:pPr marL="457200" lvl="1"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hlinkClick r:id="rId3"/>
            <a:extLst>
              <a:ext uri="{FF2B5EF4-FFF2-40B4-BE49-F238E27FC236}">
                <a16:creationId xmlns:a16="http://schemas.microsoft.com/office/drawing/2014/main" id="{B3EB6301-45E8-B0F1-3F7A-827A54428ABF}"/>
              </a:ext>
            </a:extLst>
          </p:cNvPr>
          <p:cNvSpPr txBox="1"/>
          <p:nvPr/>
        </p:nvSpPr>
        <p:spPr>
          <a:xfrm>
            <a:off x="10515599" y="538650"/>
            <a:ext cx="770012" cy="369332"/>
          </a:xfrm>
          <a:prstGeom prst="rect">
            <a:avLst/>
          </a:prstGeom>
          <a:noFill/>
        </p:spPr>
        <p:txBody>
          <a:bodyPr wrap="square" rtlCol="0">
            <a:spAutoFit/>
          </a:bodyPr>
          <a:lstStyle/>
          <a:p>
            <a:r>
              <a:rPr lang="en-GB" b="1" u="sng" dirty="0"/>
              <a:t>Link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7914"/>
            <a:ext cx="9745589"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Preparation</a:t>
            </a:r>
          </a:p>
          <a:p>
            <a:pPr lvl="1">
              <a:lnSpc>
                <a:spcPct val="120000"/>
              </a:lnSpc>
              <a:spcBef>
                <a:spcPts val="600"/>
              </a:spcBef>
            </a:pPr>
            <a:r>
              <a:rPr lang="en-US" sz="1800" dirty="0">
                <a:solidFill>
                  <a:schemeClr val="accent3">
                    <a:lumMod val="25000"/>
                  </a:schemeClr>
                </a:solidFill>
                <a:latin typeface="Abadi" panose="020B0604020104020204" pitchFamily="34" charset="0"/>
              </a:rPr>
              <a:t>Load preprocessed data</a:t>
            </a:r>
          </a:p>
          <a:p>
            <a:pPr lvl="1">
              <a:lnSpc>
                <a:spcPct val="120000"/>
              </a:lnSpc>
              <a:spcBef>
                <a:spcPts val="600"/>
              </a:spcBef>
            </a:pPr>
            <a:r>
              <a:rPr lang="en-US" sz="1800" dirty="0">
                <a:solidFill>
                  <a:schemeClr val="accent3">
                    <a:lumMod val="25000"/>
                  </a:schemeClr>
                </a:solidFill>
                <a:latin typeface="Abadi" panose="020B0604020104020204" pitchFamily="34" charset="0"/>
              </a:rPr>
              <a:t>Normalization data</a:t>
            </a:r>
          </a:p>
          <a:p>
            <a:pPr lvl="1">
              <a:lnSpc>
                <a:spcPct val="120000"/>
              </a:lnSpc>
              <a:spcBef>
                <a:spcPts val="600"/>
              </a:spcBef>
            </a:pPr>
            <a:r>
              <a:rPr lang="en-US" sz="1800" dirty="0">
                <a:solidFill>
                  <a:schemeClr val="accent3">
                    <a:lumMod val="25000"/>
                  </a:schemeClr>
                </a:solidFill>
                <a:latin typeface="Abadi" panose="020B0604020104020204" pitchFamily="34" charset="0"/>
              </a:rPr>
              <a:t>Divide into train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Model Preparation</a:t>
            </a:r>
          </a:p>
          <a:p>
            <a:pPr lvl="1">
              <a:lnSpc>
                <a:spcPct val="100000"/>
              </a:lnSpc>
              <a:spcBef>
                <a:spcPts val="1400"/>
              </a:spcBef>
            </a:pPr>
            <a:r>
              <a:rPr lang="en-US" sz="1800" dirty="0">
                <a:solidFill>
                  <a:schemeClr val="accent3">
                    <a:lumMod val="25000"/>
                  </a:schemeClr>
                </a:solidFill>
                <a:latin typeface="Abadi" panose="020B0604020104020204" pitchFamily="34" charset="0"/>
              </a:rPr>
              <a:t>Selecting 4 models (Logistic Regression, SVM, KNN and Tree Classification)</a:t>
            </a:r>
          </a:p>
          <a:p>
            <a:pPr lvl="1">
              <a:lnSpc>
                <a:spcPct val="100000"/>
              </a:lnSpc>
              <a:spcBef>
                <a:spcPts val="1400"/>
              </a:spcBef>
            </a:pPr>
            <a:r>
              <a:rPr lang="en-US" sz="1800" dirty="0">
                <a:solidFill>
                  <a:schemeClr val="accent3">
                    <a:lumMod val="25000"/>
                  </a:schemeClr>
                </a:solidFill>
                <a:latin typeface="Abadi" panose="020B0604020104020204" pitchFamily="34" charset="0"/>
              </a:rPr>
              <a:t>Set parameters for each model, and use </a:t>
            </a:r>
            <a:r>
              <a:rPr lang="en-US" sz="1800" dirty="0" err="1">
                <a:solidFill>
                  <a:schemeClr val="accent3">
                    <a:lumMod val="25000"/>
                  </a:schemeClr>
                </a:solidFill>
                <a:latin typeface="Abadi" panose="020B0604020104020204" pitchFamily="34" charset="0"/>
              </a:rPr>
              <a:t>GridSearchCV</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Training models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 Evaluation and comparison</a:t>
            </a:r>
          </a:p>
          <a:p>
            <a:pPr lvl="1">
              <a:lnSpc>
                <a:spcPct val="100000"/>
              </a:lnSpc>
              <a:spcBef>
                <a:spcPts val="1400"/>
              </a:spcBef>
            </a:pPr>
            <a:r>
              <a:rPr lang="en-US" sz="1800" dirty="0">
                <a:solidFill>
                  <a:schemeClr val="accent3">
                    <a:lumMod val="25000"/>
                  </a:schemeClr>
                </a:solidFill>
                <a:latin typeface="Abadi" panose="020B0604020104020204" pitchFamily="34" charset="0"/>
              </a:rPr>
              <a:t>Get the best parameters for each model</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 accuracy with test dataset and plot confusion Matrix</a:t>
            </a:r>
          </a:p>
          <a:p>
            <a:pPr lvl="1">
              <a:lnSpc>
                <a:spcPct val="100000"/>
              </a:lnSpc>
              <a:spcBef>
                <a:spcPts val="1400"/>
              </a:spcBef>
            </a:pPr>
            <a:r>
              <a:rPr lang="en-US" sz="1800" dirty="0">
                <a:solidFill>
                  <a:schemeClr val="accent3">
                    <a:lumMod val="25000"/>
                  </a:schemeClr>
                </a:solidFill>
                <a:latin typeface="Abadi" panose="020B0604020104020204" pitchFamily="34" charset="0"/>
              </a:rPr>
              <a:t>Comparison of  the accuracy of the models</a:t>
            </a:r>
          </a:p>
          <a:p>
            <a:pPr lvl="1">
              <a:lnSpc>
                <a:spcPct val="100000"/>
              </a:lnSpc>
              <a:spcBef>
                <a:spcPts val="600"/>
              </a:spcBef>
            </a:pPr>
            <a:endParaRPr lang="en-US" sz="1800" dirty="0">
              <a:solidFill>
                <a:schemeClr val="accent3">
                  <a:lumMod val="25000"/>
                </a:schemeClr>
              </a:solidFill>
              <a:latin typeface="Abadi" panose="020B0604020104020204" pitchFamily="34" charset="0"/>
            </a:endParaRPr>
          </a:p>
          <a:p>
            <a:pPr lvl="1">
              <a:lnSpc>
                <a:spcPct val="100000"/>
              </a:lnSpc>
              <a:spcBef>
                <a:spcPts val="600"/>
              </a:spcBef>
            </a:pPr>
            <a:endParaRPr lang="en-US" sz="1800" dirty="0">
              <a:solidFill>
                <a:schemeClr val="accent3">
                  <a:lumMod val="25000"/>
                </a:schemeClr>
              </a:solidFill>
              <a:latin typeface="Abadi" panose="020B0604020104020204" pitchFamily="34" charset="0"/>
            </a:endParaRPr>
          </a:p>
          <a:p>
            <a:pPr lvl="1">
              <a:lnSpc>
                <a:spcPct val="100000"/>
              </a:lnSpc>
              <a:spcBef>
                <a:spcPts val="6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hlinkClick r:id="rId3"/>
            <a:extLst>
              <a:ext uri="{FF2B5EF4-FFF2-40B4-BE49-F238E27FC236}">
                <a16:creationId xmlns:a16="http://schemas.microsoft.com/office/drawing/2014/main" id="{6383B6AD-D6F4-B6D4-02AF-2F30DE493A9E}"/>
              </a:ext>
            </a:extLst>
          </p:cNvPr>
          <p:cNvSpPr txBox="1"/>
          <p:nvPr/>
        </p:nvSpPr>
        <p:spPr>
          <a:xfrm>
            <a:off x="10848975" y="628508"/>
            <a:ext cx="685800" cy="369332"/>
          </a:xfrm>
          <a:prstGeom prst="rect">
            <a:avLst/>
          </a:prstGeom>
          <a:noFill/>
        </p:spPr>
        <p:txBody>
          <a:bodyPr wrap="square" rtlCol="0">
            <a:spAutoFit/>
          </a:bodyPr>
          <a:lstStyle/>
          <a:p>
            <a:r>
              <a:rPr lang="en-GB" b="1" u="sng" dirty="0">
                <a:solidFill>
                  <a:schemeClr val="accent1">
                    <a:lumMod val="50000"/>
                  </a:schemeClr>
                </a:solidFill>
              </a:rPr>
              <a:t>Link</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D5F306-B70B-6B83-D785-387ACB2B32A4}"/>
              </a:ext>
            </a:extLst>
          </p:cNvPr>
          <p:cNvPicPr>
            <a:picLocks noChangeAspect="1"/>
          </p:cNvPicPr>
          <p:nvPr/>
        </p:nvPicPr>
        <p:blipFill>
          <a:blip r:embed="rId4"/>
          <a:stretch>
            <a:fillRect/>
          </a:stretch>
        </p:blipFill>
        <p:spPr>
          <a:xfrm>
            <a:off x="0" y="4322513"/>
            <a:ext cx="12192000" cy="2249446"/>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615952"/>
            <a:ext cx="6789738" cy="1063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solidFill>
                  <a:schemeClr val="tx1"/>
                </a:solidFill>
              </a:rPr>
              <a:t>All models have similar accuracy (80 %)</a:t>
            </a:r>
          </a:p>
          <a:p>
            <a:pPr lvl="1"/>
            <a:r>
              <a:rPr lang="en-US" sz="1800" dirty="0">
                <a:solidFill>
                  <a:schemeClr val="tx1"/>
                </a:solidFill>
              </a:rPr>
              <a:t>The evolution of success rates show an increase over the years</a:t>
            </a:r>
          </a:p>
          <a:p>
            <a:pPr lvl="1"/>
            <a:r>
              <a:rPr lang="en-US" sz="1800" dirty="0">
                <a:solidFill>
                  <a:schemeClr val="tx1"/>
                </a:solidFill>
              </a:rPr>
              <a:t> Different launch sites have different success rates</a:t>
            </a:r>
            <a:endParaRPr lang="en-US" sz="1800" dirty="0"/>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E2455A1C-30A2-46EA-C2D2-A39EA99F5B00}"/>
              </a:ext>
            </a:extLst>
          </p:cNvPr>
          <p:cNvPicPr>
            <a:picLocks noChangeAspect="1"/>
          </p:cNvPicPr>
          <p:nvPr/>
        </p:nvPicPr>
        <p:blipFill>
          <a:blip r:embed="rId5"/>
          <a:stretch>
            <a:fillRect/>
          </a:stretch>
        </p:blipFill>
        <p:spPr>
          <a:xfrm>
            <a:off x="6344240" y="2730806"/>
            <a:ext cx="3078747" cy="1988992"/>
          </a:xfrm>
          <a:prstGeom prst="rect">
            <a:avLst/>
          </a:prstGeom>
        </p:spPr>
      </p:pic>
      <p:pic>
        <p:nvPicPr>
          <p:cNvPr id="10" name="Picture 9">
            <a:extLst>
              <a:ext uri="{FF2B5EF4-FFF2-40B4-BE49-F238E27FC236}">
                <a16:creationId xmlns:a16="http://schemas.microsoft.com/office/drawing/2014/main" id="{B5144C9B-8637-C194-2F73-802A920CA83E}"/>
              </a:ext>
            </a:extLst>
          </p:cNvPr>
          <p:cNvPicPr>
            <a:picLocks noChangeAspect="1"/>
          </p:cNvPicPr>
          <p:nvPr/>
        </p:nvPicPr>
        <p:blipFill>
          <a:blip r:embed="rId6"/>
          <a:stretch>
            <a:fillRect/>
          </a:stretch>
        </p:blipFill>
        <p:spPr>
          <a:xfrm>
            <a:off x="5578192" y="3230582"/>
            <a:ext cx="899238" cy="899238"/>
          </a:xfrm>
          <a:prstGeom prst="rect">
            <a:avLst/>
          </a:prstGeom>
        </p:spPr>
      </p:pic>
      <p:sp>
        <p:nvSpPr>
          <p:cNvPr id="11" name="TextBox 10">
            <a:extLst>
              <a:ext uri="{FF2B5EF4-FFF2-40B4-BE49-F238E27FC236}">
                <a16:creationId xmlns:a16="http://schemas.microsoft.com/office/drawing/2014/main" id="{5849AEEE-17D1-10FD-974E-FB6EEBB8324B}"/>
              </a:ext>
            </a:extLst>
          </p:cNvPr>
          <p:cNvSpPr txBox="1"/>
          <p:nvPr/>
        </p:nvSpPr>
        <p:spPr>
          <a:xfrm>
            <a:off x="6883475" y="2679406"/>
            <a:ext cx="2685570" cy="307777"/>
          </a:xfrm>
          <a:prstGeom prst="rect">
            <a:avLst/>
          </a:prstGeom>
          <a:noFill/>
        </p:spPr>
        <p:txBody>
          <a:bodyPr wrap="square" rtlCol="0">
            <a:spAutoFit/>
          </a:bodyPr>
          <a:lstStyle/>
          <a:p>
            <a:r>
              <a:rPr lang="en-GB" sz="1400" i="1" dirty="0"/>
              <a:t>Success pie chart all sites</a:t>
            </a:r>
          </a:p>
        </p:txBody>
      </p:sp>
      <p:sp>
        <p:nvSpPr>
          <p:cNvPr id="14" name="TextBox 13">
            <a:extLst>
              <a:ext uri="{FF2B5EF4-FFF2-40B4-BE49-F238E27FC236}">
                <a16:creationId xmlns:a16="http://schemas.microsoft.com/office/drawing/2014/main" id="{67F9BF4F-0702-27ED-7833-22E2E8BABC71}"/>
              </a:ext>
            </a:extLst>
          </p:cNvPr>
          <p:cNvSpPr txBox="1"/>
          <p:nvPr/>
        </p:nvSpPr>
        <p:spPr>
          <a:xfrm>
            <a:off x="881973" y="2838327"/>
            <a:ext cx="2854953" cy="369332"/>
          </a:xfrm>
          <a:prstGeom prst="rect">
            <a:avLst/>
          </a:prstGeom>
          <a:noFill/>
        </p:spPr>
        <p:txBody>
          <a:bodyPr wrap="square" rtlCol="0">
            <a:spAutoFit/>
          </a:bodyPr>
          <a:lstStyle/>
          <a:p>
            <a:r>
              <a:rPr lang="en-GB" b="1" dirty="0"/>
              <a:t>Examples from dashboard</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 name="Picture 8">
            <a:extLst>
              <a:ext uri="{FF2B5EF4-FFF2-40B4-BE49-F238E27FC236}">
                <a16:creationId xmlns:a16="http://schemas.microsoft.com/office/drawing/2014/main" id="{ABAC8649-3E45-4B7D-F4FE-2FDD62315A1C}"/>
              </a:ext>
            </a:extLst>
          </p:cNvPr>
          <p:cNvPicPr>
            <a:picLocks noChangeAspect="1"/>
          </p:cNvPicPr>
          <p:nvPr/>
        </p:nvPicPr>
        <p:blipFill>
          <a:blip r:embed="rId3"/>
          <a:stretch>
            <a:fillRect/>
          </a:stretch>
        </p:blipFill>
        <p:spPr>
          <a:xfrm>
            <a:off x="452837" y="2326012"/>
            <a:ext cx="10889924" cy="1867062"/>
          </a:xfrm>
          <a:prstGeom prst="rect">
            <a:avLst/>
          </a:prstGeom>
        </p:spPr>
      </p:pic>
      <p:sp>
        <p:nvSpPr>
          <p:cNvPr id="10" name="TextBox 9">
            <a:extLst>
              <a:ext uri="{FF2B5EF4-FFF2-40B4-BE49-F238E27FC236}">
                <a16:creationId xmlns:a16="http://schemas.microsoft.com/office/drawing/2014/main" id="{59D80720-C39A-A356-4A61-E7A26891DEAE}"/>
              </a:ext>
            </a:extLst>
          </p:cNvPr>
          <p:cNvSpPr txBox="1"/>
          <p:nvPr/>
        </p:nvSpPr>
        <p:spPr>
          <a:xfrm>
            <a:off x="932564" y="4385709"/>
            <a:ext cx="10441172" cy="369332"/>
          </a:xfrm>
          <a:prstGeom prst="rect">
            <a:avLst/>
          </a:prstGeom>
          <a:noFill/>
        </p:spPr>
        <p:txBody>
          <a:bodyPr wrap="square" rtlCol="0">
            <a:spAutoFit/>
          </a:bodyPr>
          <a:lstStyle/>
          <a:p>
            <a:r>
              <a:rPr lang="en-GB" dirty="0"/>
              <a:t>It is observed that the success rate increases, which is more clear in the launch site CCSFC SLC 40</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A2012301-BD5A-FECD-15F5-DAB67503D7BB}"/>
              </a:ext>
            </a:extLst>
          </p:cNvPr>
          <p:cNvPicPr>
            <a:picLocks noChangeAspect="1"/>
          </p:cNvPicPr>
          <p:nvPr/>
        </p:nvPicPr>
        <p:blipFill>
          <a:blip r:embed="rId3"/>
          <a:stretch>
            <a:fillRect/>
          </a:stretch>
        </p:blipFill>
        <p:spPr>
          <a:xfrm>
            <a:off x="662469" y="2320130"/>
            <a:ext cx="10867062" cy="1851820"/>
          </a:xfrm>
          <a:prstGeom prst="rect">
            <a:avLst/>
          </a:prstGeom>
        </p:spPr>
      </p:pic>
      <p:sp>
        <p:nvSpPr>
          <p:cNvPr id="11" name="TextBox 10">
            <a:extLst>
              <a:ext uri="{FF2B5EF4-FFF2-40B4-BE49-F238E27FC236}">
                <a16:creationId xmlns:a16="http://schemas.microsoft.com/office/drawing/2014/main" id="{308EF6D1-7DB8-A30C-3596-73DA3ECBA17F}"/>
              </a:ext>
            </a:extLst>
          </p:cNvPr>
          <p:cNvSpPr txBox="1"/>
          <p:nvPr/>
        </p:nvSpPr>
        <p:spPr>
          <a:xfrm>
            <a:off x="662469" y="4171950"/>
            <a:ext cx="10867062" cy="646331"/>
          </a:xfrm>
          <a:prstGeom prst="rect">
            <a:avLst/>
          </a:prstGeom>
          <a:noFill/>
        </p:spPr>
        <p:txBody>
          <a:bodyPr wrap="square" rtlCol="0">
            <a:spAutoFit/>
          </a:bodyPr>
          <a:lstStyle/>
          <a:p>
            <a:r>
              <a:rPr lang="en-GB" dirty="0"/>
              <a:t>For some launch sites, the heavier payload, the larger the successful landing. However, if the payload is too large, there are some failed landings.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68494" y="2548425"/>
            <a:ext cx="47093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graph shows the success rates for different orbit types.</a:t>
            </a:r>
          </a:p>
          <a:p>
            <a:pPr>
              <a:lnSpc>
                <a:spcPct val="100000"/>
              </a:lnSpc>
              <a:spcBef>
                <a:spcPts val="1400"/>
              </a:spcBef>
            </a:pPr>
            <a:r>
              <a:rPr lang="en-US" sz="2200" dirty="0">
                <a:solidFill>
                  <a:schemeClr val="accent3">
                    <a:lumMod val="25000"/>
                  </a:schemeClr>
                </a:solidFill>
                <a:latin typeface="Abadi" panose="020B0604020104020204" pitchFamily="34" charset="0"/>
              </a:rPr>
              <a:t> Some of them (ES-L1, GEO, HEO, and SSO) have the highest values.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2405BF0-2FF4-BEE9-B8BE-73BCB89CF86C}"/>
              </a:ext>
            </a:extLst>
          </p:cNvPr>
          <p:cNvPicPr>
            <a:picLocks noChangeAspect="1"/>
          </p:cNvPicPr>
          <p:nvPr/>
        </p:nvPicPr>
        <p:blipFill>
          <a:blip r:embed="rId3"/>
          <a:stretch>
            <a:fillRect/>
          </a:stretch>
        </p:blipFill>
        <p:spPr>
          <a:xfrm>
            <a:off x="1514168" y="2196160"/>
            <a:ext cx="4061812" cy="317019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5737" y="4244557"/>
            <a:ext cx="10851820" cy="120713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is observed that the success appears related to the number of flights in the case of LEO orbit, and on the other hand, there seems to be no relationship between both variables in the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 name="Picture 9">
            <a:extLst>
              <a:ext uri="{FF2B5EF4-FFF2-40B4-BE49-F238E27FC236}">
                <a16:creationId xmlns:a16="http://schemas.microsoft.com/office/drawing/2014/main" id="{347B3FAD-581D-08F6-F1E2-B9565DD82375}"/>
              </a:ext>
            </a:extLst>
          </p:cNvPr>
          <p:cNvPicPr>
            <a:picLocks noChangeAspect="1"/>
          </p:cNvPicPr>
          <p:nvPr/>
        </p:nvPicPr>
        <p:blipFill>
          <a:blip r:embed="rId3"/>
          <a:stretch>
            <a:fillRect/>
          </a:stretch>
        </p:blipFill>
        <p:spPr>
          <a:xfrm>
            <a:off x="770011" y="2379186"/>
            <a:ext cx="10851820" cy="18442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14771" y="6025573"/>
            <a:ext cx="2743200" cy="401638"/>
          </a:xfrm>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3657" y="3893329"/>
            <a:ext cx="10644315" cy="96481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payload has an impact on the success at least for some orbits. Heavy payloads are more successful for Polar,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94ADC23C-D8E7-BAA1-E1F7-35AA736DC12E}"/>
              </a:ext>
            </a:extLst>
          </p:cNvPr>
          <p:cNvPicPr>
            <a:picLocks noChangeAspect="1"/>
          </p:cNvPicPr>
          <p:nvPr/>
        </p:nvPicPr>
        <p:blipFill>
          <a:blip r:embed="rId3"/>
          <a:stretch>
            <a:fillRect/>
          </a:stretch>
        </p:blipFill>
        <p:spPr>
          <a:xfrm>
            <a:off x="770011" y="1982802"/>
            <a:ext cx="10687961" cy="18823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47998" y="4443183"/>
            <a:ext cx="7223335" cy="85664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graph shows the evolution of the success, and from 2013 it increases over the years.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345D634-57B9-65B9-E4E7-89FC73ADE1AB}"/>
              </a:ext>
            </a:extLst>
          </p:cNvPr>
          <p:cNvPicPr>
            <a:picLocks noChangeAspect="1"/>
          </p:cNvPicPr>
          <p:nvPr/>
        </p:nvPicPr>
        <p:blipFill>
          <a:blip r:embed="rId3"/>
          <a:stretch>
            <a:fillRect/>
          </a:stretch>
        </p:blipFill>
        <p:spPr>
          <a:xfrm>
            <a:off x="2078887" y="1487222"/>
            <a:ext cx="7361558" cy="292633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7070" y="167423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lists all distinct variables in the column “</a:t>
            </a:r>
            <a:r>
              <a:rPr lang="en-US" sz="2200" dirty="0" err="1">
                <a:solidFill>
                  <a:schemeClr val="accent3">
                    <a:lumMod val="25000"/>
                  </a:schemeClr>
                </a:solidFill>
                <a:latin typeface="Abadi" panose="020B0604020104020204" pitchFamily="34" charset="0"/>
              </a:rPr>
              <a:t>Lauch</a:t>
            </a:r>
            <a:r>
              <a:rPr lang="en-US" sz="2200" dirty="0">
                <a:solidFill>
                  <a:schemeClr val="accent3">
                    <a:lumMod val="25000"/>
                  </a:schemeClr>
                </a:solidFill>
                <a:latin typeface="Abadi" panose="020B0604020104020204" pitchFamily="34" charset="0"/>
              </a:rPr>
              <a:t> site” from the table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BD269E0-987F-D0CB-3F41-92BC25B5AED1}"/>
              </a:ext>
            </a:extLst>
          </p:cNvPr>
          <p:cNvPicPr>
            <a:picLocks noChangeAspect="1"/>
          </p:cNvPicPr>
          <p:nvPr/>
        </p:nvPicPr>
        <p:blipFill>
          <a:blip r:embed="rId3"/>
          <a:stretch>
            <a:fillRect/>
          </a:stretch>
        </p:blipFill>
        <p:spPr>
          <a:xfrm>
            <a:off x="1063882" y="2188164"/>
            <a:ext cx="3939881" cy="411516"/>
          </a:xfrm>
          <a:prstGeom prst="rect">
            <a:avLst/>
          </a:prstGeom>
        </p:spPr>
      </p:pic>
      <p:pic>
        <p:nvPicPr>
          <p:cNvPr id="8" name="Picture 7">
            <a:extLst>
              <a:ext uri="{FF2B5EF4-FFF2-40B4-BE49-F238E27FC236}">
                <a16:creationId xmlns:a16="http://schemas.microsoft.com/office/drawing/2014/main" id="{69FF35D4-C9C8-6AE7-A149-7D60C5A08742}"/>
              </a:ext>
            </a:extLst>
          </p:cNvPr>
          <p:cNvPicPr>
            <a:picLocks noChangeAspect="1"/>
          </p:cNvPicPr>
          <p:nvPr/>
        </p:nvPicPr>
        <p:blipFill>
          <a:blip r:embed="rId4"/>
          <a:stretch>
            <a:fillRect/>
          </a:stretch>
        </p:blipFill>
        <p:spPr>
          <a:xfrm>
            <a:off x="1063882" y="3186216"/>
            <a:ext cx="1051651" cy="137934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336195" cy="5032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finds firstly all row where column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starts with CCA and “limit 5” indicates to list only the first 5 lines.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5A7BF53-796C-37EF-59AC-DE5BB77ACCA2}"/>
              </a:ext>
            </a:extLst>
          </p:cNvPr>
          <p:cNvPicPr>
            <a:picLocks noChangeAspect="1"/>
          </p:cNvPicPr>
          <p:nvPr/>
        </p:nvPicPr>
        <p:blipFill>
          <a:blip r:embed="rId3"/>
          <a:stretch>
            <a:fillRect/>
          </a:stretch>
        </p:blipFill>
        <p:spPr>
          <a:xfrm>
            <a:off x="1085795" y="2288194"/>
            <a:ext cx="5342083" cy="495343"/>
          </a:xfrm>
          <a:prstGeom prst="rect">
            <a:avLst/>
          </a:prstGeom>
        </p:spPr>
      </p:pic>
      <p:pic>
        <p:nvPicPr>
          <p:cNvPr id="8" name="Picture 7">
            <a:extLst>
              <a:ext uri="{FF2B5EF4-FFF2-40B4-BE49-F238E27FC236}">
                <a16:creationId xmlns:a16="http://schemas.microsoft.com/office/drawing/2014/main" id="{808A8205-E50A-52C9-5A41-0A93FA048CFF}"/>
              </a:ext>
            </a:extLst>
          </p:cNvPr>
          <p:cNvPicPr>
            <a:picLocks noChangeAspect="1"/>
          </p:cNvPicPr>
          <p:nvPr/>
        </p:nvPicPr>
        <p:blipFill>
          <a:blip r:embed="rId4"/>
          <a:stretch>
            <a:fillRect/>
          </a:stretch>
        </p:blipFill>
        <p:spPr>
          <a:xfrm>
            <a:off x="1155403" y="3246106"/>
            <a:ext cx="9477155" cy="22477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C0E14832-7810-F4B4-8AE8-65895DF76968}"/>
              </a:ext>
            </a:extLst>
          </p:cNvPr>
          <p:cNvSpPr txBox="1">
            <a:spLocks/>
          </p:cNvSpPr>
          <p:nvPr/>
        </p:nvSpPr>
        <p:spPr>
          <a:xfrm>
            <a:off x="738112" y="1394836"/>
            <a:ext cx="10336195"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sum of payloads masses filtering where the costumer is NASA (CRS).</a:t>
            </a:r>
          </a:p>
        </p:txBody>
      </p:sp>
      <p:pic>
        <p:nvPicPr>
          <p:cNvPr id="8" name="Picture 7">
            <a:extLst>
              <a:ext uri="{FF2B5EF4-FFF2-40B4-BE49-F238E27FC236}">
                <a16:creationId xmlns:a16="http://schemas.microsoft.com/office/drawing/2014/main" id="{DEF6472F-2840-86D4-6FA8-8CE58AAEACEC}"/>
              </a:ext>
            </a:extLst>
          </p:cNvPr>
          <p:cNvPicPr>
            <a:picLocks noChangeAspect="1"/>
          </p:cNvPicPr>
          <p:nvPr/>
        </p:nvPicPr>
        <p:blipFill>
          <a:blip r:embed="rId3"/>
          <a:stretch>
            <a:fillRect/>
          </a:stretch>
        </p:blipFill>
        <p:spPr>
          <a:xfrm>
            <a:off x="1085794" y="2099930"/>
            <a:ext cx="6629975" cy="541067"/>
          </a:xfrm>
          <a:prstGeom prst="rect">
            <a:avLst/>
          </a:prstGeom>
        </p:spPr>
      </p:pic>
      <p:pic>
        <p:nvPicPr>
          <p:cNvPr id="10" name="Picture 9">
            <a:extLst>
              <a:ext uri="{FF2B5EF4-FFF2-40B4-BE49-F238E27FC236}">
                <a16:creationId xmlns:a16="http://schemas.microsoft.com/office/drawing/2014/main" id="{504F08F4-0E6D-D633-465E-75E53A1F5437}"/>
              </a:ext>
            </a:extLst>
          </p:cNvPr>
          <p:cNvPicPr>
            <a:picLocks noChangeAspect="1"/>
          </p:cNvPicPr>
          <p:nvPr/>
        </p:nvPicPr>
        <p:blipFill>
          <a:blip r:embed="rId4"/>
          <a:stretch>
            <a:fillRect/>
          </a:stretch>
        </p:blipFill>
        <p:spPr>
          <a:xfrm>
            <a:off x="1085794" y="3429000"/>
            <a:ext cx="2110923" cy="6629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6147EE34-9D1E-2710-3E66-64AA8041B153}"/>
              </a:ext>
            </a:extLst>
          </p:cNvPr>
          <p:cNvSpPr txBox="1">
            <a:spLocks/>
          </p:cNvSpPr>
          <p:nvPr/>
        </p:nvSpPr>
        <p:spPr>
          <a:xfrm>
            <a:off x="738112" y="1394836"/>
            <a:ext cx="10336195"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average of payloads masses filtering where  the booster version is F9 v1.1</a:t>
            </a:r>
          </a:p>
        </p:txBody>
      </p:sp>
      <p:pic>
        <p:nvPicPr>
          <p:cNvPr id="7" name="Picture 6">
            <a:extLst>
              <a:ext uri="{FF2B5EF4-FFF2-40B4-BE49-F238E27FC236}">
                <a16:creationId xmlns:a16="http://schemas.microsoft.com/office/drawing/2014/main" id="{B77DBF4A-6312-E82A-8B41-96F8B66E891A}"/>
              </a:ext>
            </a:extLst>
          </p:cNvPr>
          <p:cNvPicPr>
            <a:picLocks noChangeAspect="1"/>
          </p:cNvPicPr>
          <p:nvPr/>
        </p:nvPicPr>
        <p:blipFill>
          <a:blip r:embed="rId3"/>
          <a:stretch>
            <a:fillRect/>
          </a:stretch>
        </p:blipFill>
        <p:spPr>
          <a:xfrm>
            <a:off x="1117693" y="2041249"/>
            <a:ext cx="7216765" cy="563929"/>
          </a:xfrm>
          <a:prstGeom prst="rect">
            <a:avLst/>
          </a:prstGeom>
        </p:spPr>
      </p:pic>
      <p:pic>
        <p:nvPicPr>
          <p:cNvPr id="10" name="Picture 9">
            <a:extLst>
              <a:ext uri="{FF2B5EF4-FFF2-40B4-BE49-F238E27FC236}">
                <a16:creationId xmlns:a16="http://schemas.microsoft.com/office/drawing/2014/main" id="{6FFC01CD-4F26-6237-40E2-135B704DBD78}"/>
              </a:ext>
            </a:extLst>
          </p:cNvPr>
          <p:cNvPicPr>
            <a:picLocks noChangeAspect="1"/>
          </p:cNvPicPr>
          <p:nvPr/>
        </p:nvPicPr>
        <p:blipFill>
          <a:blip r:embed="rId4"/>
          <a:stretch>
            <a:fillRect/>
          </a:stretch>
        </p:blipFill>
        <p:spPr>
          <a:xfrm>
            <a:off x="1026839" y="3510937"/>
            <a:ext cx="2057578" cy="4953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FEA721CE-0101-AA9F-51C8-6AD8E8FFE4B8}"/>
              </a:ext>
            </a:extLst>
          </p:cNvPr>
          <p:cNvPicPr>
            <a:picLocks noChangeAspect="1"/>
          </p:cNvPicPr>
          <p:nvPr/>
        </p:nvPicPr>
        <p:blipFill>
          <a:blip r:embed="rId3"/>
          <a:stretch>
            <a:fillRect/>
          </a:stretch>
        </p:blipFill>
        <p:spPr>
          <a:xfrm>
            <a:off x="1044793" y="1996687"/>
            <a:ext cx="6812870" cy="419136"/>
          </a:xfrm>
          <a:prstGeom prst="rect">
            <a:avLst/>
          </a:prstGeom>
        </p:spPr>
      </p:pic>
      <p:sp>
        <p:nvSpPr>
          <p:cNvPr id="9" name="Content Placeholder 4">
            <a:extLst>
              <a:ext uri="{FF2B5EF4-FFF2-40B4-BE49-F238E27FC236}">
                <a16:creationId xmlns:a16="http://schemas.microsoft.com/office/drawing/2014/main" id="{8CA09EEF-32A6-679A-AE9E-460E98D4A5FA}"/>
              </a:ext>
            </a:extLst>
          </p:cNvPr>
          <p:cNvSpPr txBox="1">
            <a:spLocks/>
          </p:cNvSpPr>
          <p:nvPr/>
        </p:nvSpPr>
        <p:spPr>
          <a:xfrm>
            <a:off x="734028" y="1404150"/>
            <a:ext cx="10336195"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oldest successful landing considering only ground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11" name="Picture 10">
            <a:extLst>
              <a:ext uri="{FF2B5EF4-FFF2-40B4-BE49-F238E27FC236}">
                <a16:creationId xmlns:a16="http://schemas.microsoft.com/office/drawing/2014/main" id="{1EB14BAE-8B86-B7AF-10F7-FBC918584066}"/>
              </a:ext>
            </a:extLst>
          </p:cNvPr>
          <p:cNvPicPr>
            <a:picLocks noChangeAspect="1"/>
          </p:cNvPicPr>
          <p:nvPr/>
        </p:nvPicPr>
        <p:blipFill>
          <a:blip r:embed="rId4"/>
          <a:stretch>
            <a:fillRect/>
          </a:stretch>
        </p:blipFill>
        <p:spPr>
          <a:xfrm>
            <a:off x="1044793" y="3397385"/>
            <a:ext cx="990686" cy="6858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30A3CF0D-441F-D4A7-66BB-4667A7B59C19}"/>
              </a:ext>
            </a:extLst>
          </p:cNvPr>
          <p:cNvPicPr>
            <a:picLocks noChangeAspect="1"/>
          </p:cNvPicPr>
          <p:nvPr/>
        </p:nvPicPr>
        <p:blipFill>
          <a:blip r:embed="rId3"/>
          <a:stretch>
            <a:fillRect/>
          </a:stretch>
        </p:blipFill>
        <p:spPr>
          <a:xfrm>
            <a:off x="1107110" y="2140689"/>
            <a:ext cx="9708721" cy="228620"/>
          </a:xfrm>
          <a:prstGeom prst="rect">
            <a:avLst/>
          </a:prstGeom>
        </p:spPr>
      </p:pic>
      <p:sp>
        <p:nvSpPr>
          <p:cNvPr id="11" name="Content Placeholder 4">
            <a:extLst>
              <a:ext uri="{FF2B5EF4-FFF2-40B4-BE49-F238E27FC236}">
                <a16:creationId xmlns:a16="http://schemas.microsoft.com/office/drawing/2014/main" id="{8CCE4D0C-4FDD-4FB5-4D44-4A156D267A9B}"/>
              </a:ext>
            </a:extLst>
          </p:cNvPr>
          <p:cNvSpPr txBox="1">
            <a:spLocks/>
          </p:cNvSpPr>
          <p:nvPr/>
        </p:nvSpPr>
        <p:spPr>
          <a:xfrm>
            <a:off x="734028" y="1404150"/>
            <a:ext cx="10336195"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a:t>
            </a:r>
            <a:r>
              <a:rPr lang="en-US" sz="2200" dirty="0" err="1">
                <a:solidFill>
                  <a:schemeClr val="accent3">
                    <a:lumMod val="25000"/>
                  </a:schemeClr>
                </a:solidFill>
                <a:latin typeface="Abadi" panose="020B0604020104020204" pitchFamily="34" charset="0"/>
              </a:rPr>
              <a:t>Bosster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Veersion</a:t>
            </a:r>
            <a:r>
              <a:rPr lang="en-US" sz="2200" dirty="0">
                <a:solidFill>
                  <a:schemeClr val="accent3">
                    <a:lumMod val="25000"/>
                  </a:schemeClr>
                </a:solidFill>
                <a:latin typeface="Abadi" panose="020B0604020104020204" pitchFamily="34" charset="0"/>
              </a:rPr>
              <a:t> filtering by two columns. Only returns Booster version where Landing Outcomes is Success drone ship, and where Payload masses in between 4000 and 6000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0C6AEE20-1A31-D7E1-84F3-AD72571B732B}"/>
              </a:ext>
            </a:extLst>
          </p:cNvPr>
          <p:cNvPicPr>
            <a:picLocks noChangeAspect="1"/>
          </p:cNvPicPr>
          <p:nvPr/>
        </p:nvPicPr>
        <p:blipFill>
          <a:blip r:embed="rId4"/>
          <a:stretch>
            <a:fillRect/>
          </a:stretch>
        </p:blipFill>
        <p:spPr>
          <a:xfrm>
            <a:off x="1000069" y="3408421"/>
            <a:ext cx="2110923" cy="66299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75515"/>
            <a:ext cx="10240140" cy="405005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API and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including SQL </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 (Graphs, Map with Folium and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F3DCD7EF-878E-C0BB-F9F6-A72C438F57B5}"/>
              </a:ext>
            </a:extLst>
          </p:cNvPr>
          <p:cNvSpPr txBox="1">
            <a:spLocks/>
          </p:cNvSpPr>
          <p:nvPr/>
        </p:nvSpPr>
        <p:spPr>
          <a:xfrm>
            <a:off x="722380" y="1394836"/>
            <a:ext cx="10336195"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case subqueries were used. The first one counts the success, the second one the failure, using the filter “where”.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C2ED464-32BD-82D0-BB6F-FD9F9A71FE0A}"/>
              </a:ext>
            </a:extLst>
          </p:cNvPr>
          <p:cNvPicPr>
            <a:picLocks noChangeAspect="1"/>
          </p:cNvPicPr>
          <p:nvPr/>
        </p:nvPicPr>
        <p:blipFill>
          <a:blip r:embed="rId3"/>
          <a:stretch>
            <a:fillRect/>
          </a:stretch>
        </p:blipFill>
        <p:spPr>
          <a:xfrm>
            <a:off x="1022419" y="2166712"/>
            <a:ext cx="7300593" cy="396274"/>
          </a:xfrm>
          <a:prstGeom prst="rect">
            <a:avLst/>
          </a:prstGeom>
        </p:spPr>
      </p:pic>
      <p:pic>
        <p:nvPicPr>
          <p:cNvPr id="8" name="Picture 7">
            <a:extLst>
              <a:ext uri="{FF2B5EF4-FFF2-40B4-BE49-F238E27FC236}">
                <a16:creationId xmlns:a16="http://schemas.microsoft.com/office/drawing/2014/main" id="{89B334A8-9B4E-181A-F9D2-2B6CE3A5A3BD}"/>
              </a:ext>
            </a:extLst>
          </p:cNvPr>
          <p:cNvPicPr>
            <a:picLocks noChangeAspect="1"/>
          </p:cNvPicPr>
          <p:nvPr/>
        </p:nvPicPr>
        <p:blipFill>
          <a:blip r:embed="rId4"/>
          <a:stretch>
            <a:fillRect/>
          </a:stretch>
        </p:blipFill>
        <p:spPr>
          <a:xfrm>
            <a:off x="1022419" y="3524117"/>
            <a:ext cx="1240423" cy="5692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8D7AE67-0E78-E918-69AD-B75E295AC8EC}"/>
              </a:ext>
            </a:extLst>
          </p:cNvPr>
          <p:cNvPicPr>
            <a:picLocks noChangeAspect="1"/>
          </p:cNvPicPr>
          <p:nvPr/>
        </p:nvPicPr>
        <p:blipFill>
          <a:blip r:embed="rId3"/>
          <a:stretch>
            <a:fillRect/>
          </a:stretch>
        </p:blipFill>
        <p:spPr>
          <a:xfrm>
            <a:off x="908708" y="2109113"/>
            <a:ext cx="9022862" cy="381033"/>
          </a:xfrm>
          <a:prstGeom prst="rect">
            <a:avLst/>
          </a:prstGeom>
        </p:spPr>
      </p:pic>
      <p:sp>
        <p:nvSpPr>
          <p:cNvPr id="7" name="Content Placeholder 4">
            <a:extLst>
              <a:ext uri="{FF2B5EF4-FFF2-40B4-BE49-F238E27FC236}">
                <a16:creationId xmlns:a16="http://schemas.microsoft.com/office/drawing/2014/main" id="{44AD4FF5-9BFF-78DB-D32E-83D10D82C42C}"/>
              </a:ext>
            </a:extLst>
          </p:cNvPr>
          <p:cNvSpPr txBox="1">
            <a:spLocks/>
          </p:cNvSpPr>
          <p:nvPr/>
        </p:nvSpPr>
        <p:spPr>
          <a:xfrm>
            <a:off x="654516" y="1467760"/>
            <a:ext cx="10336195"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A4FDFC50-074B-516C-C18E-C2CCA8825F4F}"/>
              </a:ext>
            </a:extLst>
          </p:cNvPr>
          <p:cNvPicPr>
            <a:picLocks noChangeAspect="1"/>
          </p:cNvPicPr>
          <p:nvPr/>
        </p:nvPicPr>
        <p:blipFill>
          <a:blip r:embed="rId4"/>
          <a:stretch>
            <a:fillRect/>
          </a:stretch>
        </p:blipFill>
        <p:spPr>
          <a:xfrm>
            <a:off x="908708" y="3460012"/>
            <a:ext cx="2278577" cy="2850127"/>
          </a:xfrm>
          <a:prstGeom prst="rect">
            <a:avLst/>
          </a:prstGeom>
        </p:spPr>
      </p:pic>
      <p:sp>
        <p:nvSpPr>
          <p:cNvPr id="10" name="TextBox 9">
            <a:extLst>
              <a:ext uri="{FF2B5EF4-FFF2-40B4-BE49-F238E27FC236}">
                <a16:creationId xmlns:a16="http://schemas.microsoft.com/office/drawing/2014/main" id="{ED4A530F-81DF-A7EA-8728-77E0E97E660A}"/>
              </a:ext>
            </a:extLst>
          </p:cNvPr>
          <p:cNvSpPr txBox="1"/>
          <p:nvPr/>
        </p:nvSpPr>
        <p:spPr>
          <a:xfrm>
            <a:off x="3441477" y="3867150"/>
            <a:ext cx="6490093" cy="923330"/>
          </a:xfrm>
          <a:prstGeom prst="rect">
            <a:avLst/>
          </a:prstGeom>
          <a:noFill/>
        </p:spPr>
        <p:txBody>
          <a:bodyPr wrap="square" rtlCol="0">
            <a:spAutoFit/>
          </a:bodyPr>
          <a:lstStyle/>
          <a:p>
            <a:r>
              <a:rPr lang="en-GB" dirty="0"/>
              <a:t>In this case, two subqueries were used again. The main is for listing the </a:t>
            </a:r>
            <a:r>
              <a:rPr lang="en-GB" dirty="0" err="1"/>
              <a:t>Boster_version</a:t>
            </a:r>
            <a:r>
              <a:rPr lang="en-GB" dirty="0"/>
              <a:t> and Payload masses, and the second one is for filtering the maximum payload. </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4512CA63-CF91-CAA5-FE38-270B19F96C46}"/>
              </a:ext>
            </a:extLst>
          </p:cNvPr>
          <p:cNvSpPr txBox="1">
            <a:spLocks/>
          </p:cNvSpPr>
          <p:nvPr/>
        </p:nvSpPr>
        <p:spPr>
          <a:xfrm>
            <a:off x="770011" y="1323557"/>
            <a:ext cx="10336195"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month, landing outcome, booster version, and launch site where the landing was </a:t>
            </a:r>
            <a:r>
              <a:rPr lang="en-GB" sz="2200" dirty="0">
                <a:solidFill>
                  <a:schemeClr val="accent3">
                    <a:lumMod val="25000"/>
                  </a:schemeClr>
                </a:solidFill>
                <a:latin typeface="Abadi" panose="020B0604020104020204" pitchFamily="34" charset="0"/>
              </a:rPr>
              <a:t>unsuccessful and took place in 2015.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B1DBF15B-EEC4-73A1-3DB9-2B30D210B4CD}"/>
              </a:ext>
            </a:extLst>
          </p:cNvPr>
          <p:cNvPicPr>
            <a:picLocks noChangeAspect="1"/>
          </p:cNvPicPr>
          <p:nvPr/>
        </p:nvPicPr>
        <p:blipFill>
          <a:blip r:embed="rId3"/>
          <a:stretch>
            <a:fillRect/>
          </a:stretch>
        </p:blipFill>
        <p:spPr>
          <a:xfrm>
            <a:off x="1085794" y="1898862"/>
            <a:ext cx="11514818" cy="335309"/>
          </a:xfrm>
          <a:prstGeom prst="rect">
            <a:avLst/>
          </a:prstGeom>
        </p:spPr>
      </p:pic>
      <p:pic>
        <p:nvPicPr>
          <p:cNvPr id="10" name="Picture 9">
            <a:extLst>
              <a:ext uri="{FF2B5EF4-FFF2-40B4-BE49-F238E27FC236}">
                <a16:creationId xmlns:a16="http://schemas.microsoft.com/office/drawing/2014/main" id="{64A1E94E-8429-69F5-E3A9-9B29342F6FBA}"/>
              </a:ext>
            </a:extLst>
          </p:cNvPr>
          <p:cNvPicPr>
            <a:picLocks noChangeAspect="1"/>
          </p:cNvPicPr>
          <p:nvPr/>
        </p:nvPicPr>
        <p:blipFill>
          <a:blip r:embed="rId4"/>
          <a:stretch>
            <a:fillRect/>
          </a:stretch>
        </p:blipFill>
        <p:spPr>
          <a:xfrm>
            <a:off x="1077271" y="2929618"/>
            <a:ext cx="3360711" cy="80016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FABA8A2C-B670-C416-69E1-2BB299C0D7CE}"/>
              </a:ext>
            </a:extLst>
          </p:cNvPr>
          <p:cNvSpPr txBox="1">
            <a:spLocks/>
          </p:cNvSpPr>
          <p:nvPr/>
        </p:nvSpPr>
        <p:spPr>
          <a:xfrm>
            <a:off x="770011" y="1541000"/>
            <a:ext cx="10336195"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Landing outcomes and their counts for dates between 04-06-2010 and 20-03-2017, also it groups them by the landing outcome, and finally shows them in decreasing order.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ABCCED2-EF7C-0E31-1B28-A55CE7E19D6B}"/>
              </a:ext>
            </a:extLst>
          </p:cNvPr>
          <p:cNvPicPr>
            <a:picLocks noChangeAspect="1"/>
          </p:cNvPicPr>
          <p:nvPr/>
        </p:nvPicPr>
        <p:blipFill>
          <a:blip r:embed="rId3"/>
          <a:stretch>
            <a:fillRect/>
          </a:stretch>
        </p:blipFill>
        <p:spPr>
          <a:xfrm>
            <a:off x="1078435" y="1998877"/>
            <a:ext cx="10623201" cy="640135"/>
          </a:xfrm>
          <a:prstGeom prst="rect">
            <a:avLst/>
          </a:prstGeom>
        </p:spPr>
      </p:pic>
      <p:pic>
        <p:nvPicPr>
          <p:cNvPr id="8" name="Picture 7">
            <a:extLst>
              <a:ext uri="{FF2B5EF4-FFF2-40B4-BE49-F238E27FC236}">
                <a16:creationId xmlns:a16="http://schemas.microsoft.com/office/drawing/2014/main" id="{DB8B6752-BB37-74ED-0633-CA6B7E9DA128}"/>
              </a:ext>
            </a:extLst>
          </p:cNvPr>
          <p:cNvPicPr>
            <a:picLocks noChangeAspect="1"/>
          </p:cNvPicPr>
          <p:nvPr/>
        </p:nvPicPr>
        <p:blipFill>
          <a:blip r:embed="rId4"/>
          <a:stretch>
            <a:fillRect/>
          </a:stretch>
        </p:blipFill>
        <p:spPr>
          <a:xfrm>
            <a:off x="1078435" y="3028717"/>
            <a:ext cx="2926334" cy="9449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113AA8-BA5F-A4E9-0FDF-E741EF2F2BCB}"/>
              </a:ext>
            </a:extLst>
          </p:cNvPr>
          <p:cNvPicPr>
            <a:picLocks noChangeAspect="1"/>
          </p:cNvPicPr>
          <p:nvPr/>
        </p:nvPicPr>
        <p:blipFill>
          <a:blip r:embed="rId3"/>
          <a:stretch>
            <a:fillRect/>
          </a:stretch>
        </p:blipFill>
        <p:spPr>
          <a:xfrm>
            <a:off x="1582310" y="1277786"/>
            <a:ext cx="8782214" cy="494208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82310" y="6219868"/>
            <a:ext cx="8782214" cy="4016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It can be observed the Space X launch sites on both coast.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Stations </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Succeed and Failure in color markers</a:t>
            </a:r>
          </a:p>
        </p:txBody>
      </p:sp>
      <p:pic>
        <p:nvPicPr>
          <p:cNvPr id="7" name="Picture 6">
            <a:extLst>
              <a:ext uri="{FF2B5EF4-FFF2-40B4-BE49-F238E27FC236}">
                <a16:creationId xmlns:a16="http://schemas.microsoft.com/office/drawing/2014/main" id="{50CA2D9F-C962-95C5-E6C2-E07E3B02512A}"/>
              </a:ext>
            </a:extLst>
          </p:cNvPr>
          <p:cNvPicPr>
            <a:picLocks noChangeAspect="1"/>
          </p:cNvPicPr>
          <p:nvPr/>
        </p:nvPicPr>
        <p:blipFill>
          <a:blip r:embed="rId3"/>
          <a:stretch>
            <a:fillRect/>
          </a:stretch>
        </p:blipFill>
        <p:spPr>
          <a:xfrm>
            <a:off x="1319525" y="1956667"/>
            <a:ext cx="2092418" cy="1950215"/>
          </a:xfrm>
          <a:prstGeom prst="rect">
            <a:avLst/>
          </a:prstGeom>
        </p:spPr>
      </p:pic>
      <p:pic>
        <p:nvPicPr>
          <p:cNvPr id="10" name="Picture 9">
            <a:extLst>
              <a:ext uri="{FF2B5EF4-FFF2-40B4-BE49-F238E27FC236}">
                <a16:creationId xmlns:a16="http://schemas.microsoft.com/office/drawing/2014/main" id="{4A298E24-4918-E56A-CD02-8F65F2ADCCDD}"/>
              </a:ext>
            </a:extLst>
          </p:cNvPr>
          <p:cNvPicPr>
            <a:picLocks noChangeAspect="1"/>
          </p:cNvPicPr>
          <p:nvPr/>
        </p:nvPicPr>
        <p:blipFill>
          <a:blip r:embed="rId4"/>
          <a:stretch>
            <a:fillRect/>
          </a:stretch>
        </p:blipFill>
        <p:spPr>
          <a:xfrm>
            <a:off x="3872030" y="1886089"/>
            <a:ext cx="2072820" cy="1943268"/>
          </a:xfrm>
          <a:prstGeom prst="rect">
            <a:avLst/>
          </a:prstGeom>
        </p:spPr>
      </p:pic>
      <p:pic>
        <p:nvPicPr>
          <p:cNvPr id="12" name="Picture 11">
            <a:extLst>
              <a:ext uri="{FF2B5EF4-FFF2-40B4-BE49-F238E27FC236}">
                <a16:creationId xmlns:a16="http://schemas.microsoft.com/office/drawing/2014/main" id="{865AF5DA-3A5B-0FBC-5AB7-6EF7B3451319}"/>
              </a:ext>
            </a:extLst>
          </p:cNvPr>
          <p:cNvPicPr>
            <a:picLocks noChangeAspect="1"/>
          </p:cNvPicPr>
          <p:nvPr/>
        </p:nvPicPr>
        <p:blipFill>
          <a:blip r:embed="rId5"/>
          <a:stretch>
            <a:fillRect/>
          </a:stretch>
        </p:blipFill>
        <p:spPr>
          <a:xfrm>
            <a:off x="6476216" y="1876829"/>
            <a:ext cx="1997058" cy="1915877"/>
          </a:xfrm>
          <a:prstGeom prst="rect">
            <a:avLst/>
          </a:prstGeom>
        </p:spPr>
      </p:pic>
      <p:pic>
        <p:nvPicPr>
          <p:cNvPr id="14" name="Picture 13">
            <a:extLst>
              <a:ext uri="{FF2B5EF4-FFF2-40B4-BE49-F238E27FC236}">
                <a16:creationId xmlns:a16="http://schemas.microsoft.com/office/drawing/2014/main" id="{0E36E5E2-C23F-4B54-545B-47DA1061FE37}"/>
              </a:ext>
            </a:extLst>
          </p:cNvPr>
          <p:cNvPicPr>
            <a:picLocks noChangeAspect="1"/>
          </p:cNvPicPr>
          <p:nvPr/>
        </p:nvPicPr>
        <p:blipFill>
          <a:blip r:embed="rId6"/>
          <a:stretch>
            <a:fillRect/>
          </a:stretch>
        </p:blipFill>
        <p:spPr>
          <a:xfrm>
            <a:off x="8948269" y="1872907"/>
            <a:ext cx="1997059" cy="1962863"/>
          </a:xfrm>
          <a:prstGeom prst="rect">
            <a:avLst/>
          </a:prstGeom>
        </p:spPr>
      </p:pic>
      <p:sp>
        <p:nvSpPr>
          <p:cNvPr id="15" name="Content Placeholder 4">
            <a:extLst>
              <a:ext uri="{FF2B5EF4-FFF2-40B4-BE49-F238E27FC236}">
                <a16:creationId xmlns:a16="http://schemas.microsoft.com/office/drawing/2014/main" id="{11CF7AAA-1325-F5F4-C095-9DA95AA471FA}"/>
              </a:ext>
            </a:extLst>
          </p:cNvPr>
          <p:cNvSpPr txBox="1">
            <a:spLocks/>
          </p:cNvSpPr>
          <p:nvPr/>
        </p:nvSpPr>
        <p:spPr>
          <a:xfrm>
            <a:off x="1190625" y="4581835"/>
            <a:ext cx="9754703" cy="36794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Examples for each launch site were the succeed is indicated in green and failure in red</a:t>
            </a:r>
          </a:p>
          <a:p>
            <a:endParaRPr lang="en-US" dirty="0"/>
          </a:p>
        </p:txBody>
      </p:sp>
      <p:sp>
        <p:nvSpPr>
          <p:cNvPr id="16" name="Content Placeholder 4">
            <a:extLst>
              <a:ext uri="{FF2B5EF4-FFF2-40B4-BE49-F238E27FC236}">
                <a16:creationId xmlns:a16="http://schemas.microsoft.com/office/drawing/2014/main" id="{4ECE4F95-5A30-9674-6837-0BE4A60FF270}"/>
              </a:ext>
            </a:extLst>
          </p:cNvPr>
          <p:cNvSpPr txBox="1">
            <a:spLocks/>
          </p:cNvSpPr>
          <p:nvPr/>
        </p:nvSpPr>
        <p:spPr>
          <a:xfrm>
            <a:off x="1828050" y="3906882"/>
            <a:ext cx="1075368" cy="26819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a:rPr>
              <a:t>VAFB SLC-4E</a:t>
            </a:r>
          </a:p>
          <a:p>
            <a:endParaRPr lang="en-US" dirty="0"/>
          </a:p>
        </p:txBody>
      </p:sp>
      <p:sp>
        <p:nvSpPr>
          <p:cNvPr id="17" name="Content Placeholder 4">
            <a:extLst>
              <a:ext uri="{FF2B5EF4-FFF2-40B4-BE49-F238E27FC236}">
                <a16:creationId xmlns:a16="http://schemas.microsoft.com/office/drawing/2014/main" id="{46FBDFFE-613F-390C-6A4B-139166E7592A}"/>
              </a:ext>
            </a:extLst>
          </p:cNvPr>
          <p:cNvSpPr txBox="1">
            <a:spLocks/>
          </p:cNvSpPr>
          <p:nvPr/>
        </p:nvSpPr>
        <p:spPr>
          <a:xfrm>
            <a:off x="9457294" y="3819260"/>
            <a:ext cx="1182092" cy="35582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rPr>
              <a:t>KSC LC-39A</a:t>
            </a:r>
          </a:p>
          <a:p>
            <a:endParaRPr lang="en-US" dirty="0"/>
          </a:p>
        </p:txBody>
      </p:sp>
      <p:sp>
        <p:nvSpPr>
          <p:cNvPr id="18" name="Content Placeholder 4">
            <a:extLst>
              <a:ext uri="{FF2B5EF4-FFF2-40B4-BE49-F238E27FC236}">
                <a16:creationId xmlns:a16="http://schemas.microsoft.com/office/drawing/2014/main" id="{AAC5DEDD-C82A-6C8E-CA98-EE7D1CD0D8FE}"/>
              </a:ext>
            </a:extLst>
          </p:cNvPr>
          <p:cNvSpPr txBox="1">
            <a:spLocks/>
          </p:cNvSpPr>
          <p:nvPr/>
        </p:nvSpPr>
        <p:spPr>
          <a:xfrm>
            <a:off x="6888317" y="3829105"/>
            <a:ext cx="1182093" cy="280804"/>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CCAFSLC-40</a:t>
            </a:r>
          </a:p>
        </p:txBody>
      </p:sp>
      <p:sp>
        <p:nvSpPr>
          <p:cNvPr id="19" name="Content Placeholder 4">
            <a:extLst>
              <a:ext uri="{FF2B5EF4-FFF2-40B4-BE49-F238E27FC236}">
                <a16:creationId xmlns:a16="http://schemas.microsoft.com/office/drawing/2014/main" id="{37C40AB6-B7D5-717A-8E7F-C2FA775D286C}"/>
              </a:ext>
            </a:extLst>
          </p:cNvPr>
          <p:cNvSpPr txBox="1">
            <a:spLocks/>
          </p:cNvSpPr>
          <p:nvPr/>
        </p:nvSpPr>
        <p:spPr>
          <a:xfrm>
            <a:off x="4229345" y="3856525"/>
            <a:ext cx="1301947" cy="309296"/>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CCAFS SLC-40</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Distance</a:t>
            </a:r>
          </a:p>
        </p:txBody>
      </p:sp>
      <p:pic>
        <p:nvPicPr>
          <p:cNvPr id="4" name="Picture 3">
            <a:extLst>
              <a:ext uri="{FF2B5EF4-FFF2-40B4-BE49-F238E27FC236}">
                <a16:creationId xmlns:a16="http://schemas.microsoft.com/office/drawing/2014/main" id="{DBC2CB97-E873-B05A-5F1A-325B6B4764F7}"/>
              </a:ext>
            </a:extLst>
          </p:cNvPr>
          <p:cNvPicPr>
            <a:picLocks noChangeAspect="1"/>
          </p:cNvPicPr>
          <p:nvPr/>
        </p:nvPicPr>
        <p:blipFill>
          <a:blip r:embed="rId3"/>
          <a:stretch>
            <a:fillRect/>
          </a:stretch>
        </p:blipFill>
        <p:spPr>
          <a:xfrm>
            <a:off x="886399" y="1323214"/>
            <a:ext cx="8943402" cy="5103997"/>
          </a:xfrm>
          <a:prstGeom prst="rect">
            <a:avLst/>
          </a:prstGeom>
        </p:spPr>
      </p:pic>
      <p:sp>
        <p:nvSpPr>
          <p:cNvPr id="7" name="Content Placeholder 4">
            <a:extLst>
              <a:ext uri="{FF2B5EF4-FFF2-40B4-BE49-F238E27FC236}">
                <a16:creationId xmlns:a16="http://schemas.microsoft.com/office/drawing/2014/main" id="{62F45BCD-B64C-A2E7-9F31-1642BD6D6633}"/>
              </a:ext>
            </a:extLst>
          </p:cNvPr>
          <p:cNvSpPr txBox="1">
            <a:spLocks/>
          </p:cNvSpPr>
          <p:nvPr/>
        </p:nvSpPr>
        <p:spPr>
          <a:xfrm>
            <a:off x="9934561" y="1913193"/>
            <a:ext cx="1418650" cy="328688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Examples of the distance between CCAFS LC-40 launch site and the coast (0.6 km).</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Total success by site</a:t>
            </a:r>
          </a:p>
        </p:txBody>
      </p:sp>
      <p:pic>
        <p:nvPicPr>
          <p:cNvPr id="10" name="Picture 9">
            <a:extLst>
              <a:ext uri="{FF2B5EF4-FFF2-40B4-BE49-F238E27FC236}">
                <a16:creationId xmlns:a16="http://schemas.microsoft.com/office/drawing/2014/main" id="{6E3FF9D5-6B07-22AA-DFB1-65037540BFA2}"/>
              </a:ext>
            </a:extLst>
          </p:cNvPr>
          <p:cNvPicPr>
            <a:picLocks noChangeAspect="1"/>
          </p:cNvPicPr>
          <p:nvPr/>
        </p:nvPicPr>
        <p:blipFill>
          <a:blip r:embed="rId3"/>
          <a:stretch>
            <a:fillRect/>
          </a:stretch>
        </p:blipFill>
        <p:spPr>
          <a:xfrm>
            <a:off x="0" y="1448437"/>
            <a:ext cx="12192000" cy="2741925"/>
          </a:xfrm>
          <a:prstGeom prst="rect">
            <a:avLst/>
          </a:prstGeom>
        </p:spPr>
      </p:pic>
      <p:sp>
        <p:nvSpPr>
          <p:cNvPr id="11" name="Content Placeholder 4">
            <a:extLst>
              <a:ext uri="{FF2B5EF4-FFF2-40B4-BE49-F238E27FC236}">
                <a16:creationId xmlns:a16="http://schemas.microsoft.com/office/drawing/2014/main" id="{B02244FC-B724-6FF1-076D-57F7F4B42A4F}"/>
              </a:ext>
            </a:extLst>
          </p:cNvPr>
          <p:cNvSpPr txBox="1">
            <a:spLocks/>
          </p:cNvSpPr>
          <p:nvPr/>
        </p:nvSpPr>
        <p:spPr>
          <a:xfrm>
            <a:off x="1086369" y="4319273"/>
            <a:ext cx="9267306" cy="46365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It can be seen that the KSC LC 39A has the best performance.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91092"/>
            <a:ext cx="10399485" cy="39781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nSpc>
                <a:spcPct val="110000"/>
              </a:lnSpc>
              <a:spcBef>
                <a:spcPts val="1400"/>
              </a:spcBef>
            </a:pPr>
            <a:r>
              <a:rPr lang="en-GB" sz="1600" dirty="0">
                <a:solidFill>
                  <a:schemeClr val="accent3">
                    <a:lumMod val="25000"/>
                  </a:schemeClr>
                </a:solidFill>
                <a:latin typeface="Abadi" panose="020B0604020104020204" pitchFamily="34" charset="0"/>
              </a:rPr>
              <a:t>The objective of this project is to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it is determined that the first stage will land, it would be possible to determine the cost of a launch. </a:t>
            </a:r>
          </a:p>
          <a:p>
            <a:pPr>
              <a:lnSpc>
                <a:spcPct val="160000"/>
              </a:lnSpc>
              <a:spcBef>
                <a:spcPts val="1400"/>
              </a:spcBef>
            </a:pPr>
            <a:r>
              <a:rPr lang="en-US" sz="2200" dirty="0">
                <a:solidFill>
                  <a:schemeClr val="accent3">
                    <a:lumMod val="25000"/>
                  </a:schemeClr>
                </a:solidFill>
                <a:latin typeface="Abadi" panose="020B0604020104020204" pitchFamily="34" charset="0"/>
              </a:rPr>
              <a:t>Problems you want to find answers</a:t>
            </a:r>
          </a:p>
          <a:p>
            <a:pPr lvl="1">
              <a:lnSpc>
                <a:spcPct val="160000"/>
              </a:lnSpc>
              <a:spcBef>
                <a:spcPts val="1400"/>
              </a:spcBef>
            </a:pPr>
            <a:r>
              <a:rPr lang="en-GB" sz="1600" dirty="0">
                <a:solidFill>
                  <a:schemeClr val="accent3">
                    <a:lumMod val="25000"/>
                  </a:schemeClr>
                </a:solidFill>
                <a:latin typeface="Abadi" panose="020B0604020104020204" pitchFamily="34" charset="0"/>
              </a:rPr>
              <a:t>On which variables does the success of the first stage landing depend?</a:t>
            </a:r>
          </a:p>
          <a:p>
            <a:pPr lvl="1">
              <a:lnSpc>
                <a:spcPct val="160000"/>
              </a:lnSpc>
              <a:spcBef>
                <a:spcPts val="1400"/>
              </a:spcBef>
            </a:pPr>
            <a:r>
              <a:rPr lang="en-GB" sz="1600" dirty="0">
                <a:solidFill>
                  <a:schemeClr val="accent3">
                    <a:lumMod val="25000"/>
                  </a:schemeClr>
                </a:solidFill>
                <a:latin typeface="Abadi" panose="020B0604020104020204" pitchFamily="34" charset="0"/>
              </a:rPr>
              <a:t>What is the relationship between rockets variables and the success or failure of a landing?</a:t>
            </a:r>
          </a:p>
          <a:p>
            <a:pPr lvl="1">
              <a:lnSpc>
                <a:spcPct val="160000"/>
              </a:lnSpc>
              <a:spcBef>
                <a:spcPts val="1400"/>
              </a:spcBef>
            </a:pPr>
            <a:r>
              <a:rPr lang="en-GB" sz="1600" dirty="0">
                <a:solidFill>
                  <a:schemeClr val="accent3">
                    <a:lumMod val="25000"/>
                  </a:schemeClr>
                </a:solidFill>
                <a:latin typeface="Abadi" panose="020B0604020104020204" pitchFamily="34" charset="0"/>
              </a:rPr>
              <a:t>Based on the information available, how good are the predictions of landing success?</a:t>
            </a:r>
          </a:p>
          <a:p>
            <a:pPr lvl="1">
              <a:lnSpc>
                <a:spcPct val="160000"/>
              </a:lnSpc>
              <a:spcBef>
                <a:spcPts val="1400"/>
              </a:spcBef>
            </a:pPr>
            <a:endParaRPr lang="en-GB" sz="1600" dirty="0">
              <a:solidFill>
                <a:schemeClr val="accent3">
                  <a:lumMod val="25000"/>
                </a:schemeClr>
              </a:solidFill>
              <a:latin typeface="Abadi" panose="020B0604020104020204" pitchFamily="34" charset="0"/>
            </a:endParaRPr>
          </a:p>
          <a:p>
            <a:pPr marL="0" indent="0">
              <a:lnSpc>
                <a:spcPct val="16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Total Success for site KSC LC 39A</a:t>
            </a:r>
          </a:p>
        </p:txBody>
      </p:sp>
      <p:pic>
        <p:nvPicPr>
          <p:cNvPr id="4" name="Picture 3">
            <a:extLst>
              <a:ext uri="{FF2B5EF4-FFF2-40B4-BE49-F238E27FC236}">
                <a16:creationId xmlns:a16="http://schemas.microsoft.com/office/drawing/2014/main" id="{581C846F-4ACA-FAD3-3B14-D4C73C245AEC}"/>
              </a:ext>
            </a:extLst>
          </p:cNvPr>
          <p:cNvPicPr>
            <a:picLocks noChangeAspect="1"/>
          </p:cNvPicPr>
          <p:nvPr/>
        </p:nvPicPr>
        <p:blipFill>
          <a:blip r:embed="rId3"/>
          <a:stretch>
            <a:fillRect/>
          </a:stretch>
        </p:blipFill>
        <p:spPr>
          <a:xfrm>
            <a:off x="0" y="1312597"/>
            <a:ext cx="12192000" cy="2423056"/>
          </a:xfrm>
          <a:prstGeom prst="rect">
            <a:avLst/>
          </a:prstGeom>
        </p:spPr>
      </p:pic>
      <p:sp>
        <p:nvSpPr>
          <p:cNvPr id="9" name="Content Placeholder 4">
            <a:extLst>
              <a:ext uri="{FF2B5EF4-FFF2-40B4-BE49-F238E27FC236}">
                <a16:creationId xmlns:a16="http://schemas.microsoft.com/office/drawing/2014/main" id="{7BAF4BCF-BD42-4804-741C-13C0DB88F961}"/>
              </a:ext>
            </a:extLst>
          </p:cNvPr>
          <p:cNvSpPr txBox="1">
            <a:spLocks/>
          </p:cNvSpPr>
          <p:nvPr/>
        </p:nvSpPr>
        <p:spPr>
          <a:xfrm>
            <a:off x="628650" y="3960551"/>
            <a:ext cx="10982326" cy="463654"/>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On KSC LC 39A, the 76.9 % of launches were </a:t>
            </a:r>
            <a:r>
              <a:rPr lang="en-GB" dirty="0"/>
              <a:t>successful and 23.1 % unsuccessful.</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Payload vs Launch outcome for all sites</a:t>
            </a:r>
          </a:p>
        </p:txBody>
      </p:sp>
      <p:pic>
        <p:nvPicPr>
          <p:cNvPr id="4" name="Picture 3">
            <a:extLst>
              <a:ext uri="{FF2B5EF4-FFF2-40B4-BE49-F238E27FC236}">
                <a16:creationId xmlns:a16="http://schemas.microsoft.com/office/drawing/2014/main" id="{A9D352B7-975A-F94C-FB1F-FC87B67FED0F}"/>
              </a:ext>
            </a:extLst>
          </p:cNvPr>
          <p:cNvPicPr>
            <a:picLocks noChangeAspect="1"/>
          </p:cNvPicPr>
          <p:nvPr/>
        </p:nvPicPr>
        <p:blipFill>
          <a:blip r:embed="rId3"/>
          <a:stretch>
            <a:fillRect/>
          </a:stretch>
        </p:blipFill>
        <p:spPr>
          <a:xfrm>
            <a:off x="1054423" y="1335055"/>
            <a:ext cx="10093164" cy="4187889"/>
          </a:xfrm>
          <a:prstGeom prst="rect">
            <a:avLst/>
          </a:prstGeom>
        </p:spPr>
      </p:pic>
      <p:sp>
        <p:nvSpPr>
          <p:cNvPr id="7" name="Content Placeholder 4">
            <a:extLst>
              <a:ext uri="{FF2B5EF4-FFF2-40B4-BE49-F238E27FC236}">
                <a16:creationId xmlns:a16="http://schemas.microsoft.com/office/drawing/2014/main" id="{40F2F8D3-69DF-1D9A-61E9-2A310FF7F5CC}"/>
              </a:ext>
            </a:extLst>
          </p:cNvPr>
          <p:cNvSpPr txBox="1">
            <a:spLocks/>
          </p:cNvSpPr>
          <p:nvPr/>
        </p:nvSpPr>
        <p:spPr>
          <a:xfrm>
            <a:off x="1054423" y="5646476"/>
            <a:ext cx="10093164" cy="46365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success rate is better for low weighted payload.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86636" y="4642570"/>
            <a:ext cx="9405163" cy="112958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Based on this data the models have a similar accuracy (train Dataset)</a:t>
            </a:r>
          </a:p>
          <a:p>
            <a:pPr>
              <a:lnSpc>
                <a:spcPct val="100000"/>
              </a:lnSpc>
              <a:spcBef>
                <a:spcPts val="1400"/>
              </a:spcBef>
            </a:pPr>
            <a:r>
              <a:rPr lang="en-US" sz="2200" dirty="0" err="1">
                <a:solidFill>
                  <a:schemeClr val="accent3">
                    <a:lumMod val="25000"/>
                  </a:schemeClr>
                </a:solidFill>
                <a:latin typeface="Abadi"/>
              </a:rPr>
              <a:t>LogReg</a:t>
            </a: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Svm</a:t>
            </a:r>
            <a:r>
              <a:rPr lang="en-US" sz="2200" dirty="0">
                <a:solidFill>
                  <a:schemeClr val="accent3">
                    <a:lumMod val="25000"/>
                  </a:schemeClr>
                </a:solidFill>
                <a:latin typeface="Abadi"/>
              </a:rPr>
              <a:t> have </a:t>
            </a:r>
            <a:r>
              <a:rPr lang="en-GB" sz="2200" dirty="0">
                <a:solidFill>
                  <a:schemeClr val="accent3">
                    <a:lumMod val="25000"/>
                  </a:schemeClr>
                </a:solidFill>
                <a:latin typeface="Abadi"/>
              </a:rPr>
              <a:t>slightly higher accuracy than Tree and </a:t>
            </a:r>
            <a:r>
              <a:rPr lang="en-GB" sz="2200" dirty="0" err="1">
                <a:solidFill>
                  <a:schemeClr val="accent3">
                    <a:lumMod val="25000"/>
                  </a:schemeClr>
                </a:solidFill>
                <a:latin typeface="Abadi"/>
              </a:rPr>
              <a:t>Knn</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380E2021-4E71-BC50-17EC-FB257AF89298}"/>
              </a:ext>
            </a:extLst>
          </p:cNvPr>
          <p:cNvPicPr>
            <a:picLocks noChangeAspect="1"/>
          </p:cNvPicPr>
          <p:nvPr/>
        </p:nvPicPr>
        <p:blipFill>
          <a:blip r:embed="rId3"/>
          <a:stretch>
            <a:fillRect/>
          </a:stretch>
        </p:blipFill>
        <p:spPr>
          <a:xfrm>
            <a:off x="1186636" y="1666381"/>
            <a:ext cx="4122777" cy="2712955"/>
          </a:xfrm>
          <a:prstGeom prst="rect">
            <a:avLst/>
          </a:prstGeom>
        </p:spPr>
      </p:pic>
      <p:pic>
        <p:nvPicPr>
          <p:cNvPr id="14" name="Picture 13">
            <a:extLst>
              <a:ext uri="{FF2B5EF4-FFF2-40B4-BE49-F238E27FC236}">
                <a16:creationId xmlns:a16="http://schemas.microsoft.com/office/drawing/2014/main" id="{65AC8DE9-3AF7-C6B1-F08D-D59F7B3D85C8}"/>
              </a:ext>
            </a:extLst>
          </p:cNvPr>
          <p:cNvPicPr>
            <a:picLocks noChangeAspect="1"/>
          </p:cNvPicPr>
          <p:nvPr/>
        </p:nvPicPr>
        <p:blipFill>
          <a:blip r:embed="rId4"/>
          <a:stretch>
            <a:fillRect/>
          </a:stretch>
        </p:blipFill>
        <p:spPr>
          <a:xfrm>
            <a:off x="5774919" y="1666381"/>
            <a:ext cx="4153260" cy="272057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713486" y="2466975"/>
            <a:ext cx="4011539" cy="22333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for the SVM model. </a:t>
            </a:r>
          </a:p>
          <a:p>
            <a:pPr>
              <a:lnSpc>
                <a:spcPct val="100000"/>
              </a:lnSpc>
              <a:spcBef>
                <a:spcPts val="1400"/>
              </a:spcBef>
            </a:pPr>
            <a:r>
              <a:rPr lang="en-US" sz="2200" dirty="0">
                <a:solidFill>
                  <a:schemeClr val="accent3">
                    <a:lumMod val="25000"/>
                  </a:schemeClr>
                </a:solidFill>
                <a:latin typeface="Abadi" panose="020B0604020104020204" pitchFamily="34" charset="0"/>
              </a:rPr>
              <a:t>The problem with this model is the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C69F2B7C-D6E4-527E-5683-436B294CBF03}"/>
              </a:ext>
            </a:extLst>
          </p:cNvPr>
          <p:cNvPicPr>
            <a:picLocks noChangeAspect="1"/>
          </p:cNvPicPr>
          <p:nvPr/>
        </p:nvPicPr>
        <p:blipFill>
          <a:blip r:embed="rId3"/>
          <a:stretch>
            <a:fillRect/>
          </a:stretch>
        </p:blipFill>
        <p:spPr>
          <a:xfrm>
            <a:off x="1922536" y="2205255"/>
            <a:ext cx="3383573" cy="2613887"/>
          </a:xfrm>
          <a:prstGeom prst="rect">
            <a:avLst/>
          </a:prstGeom>
        </p:spPr>
      </p:pic>
      <p:sp>
        <p:nvSpPr>
          <p:cNvPr id="8" name="Oval 7">
            <a:extLst>
              <a:ext uri="{FF2B5EF4-FFF2-40B4-BE49-F238E27FC236}">
                <a16:creationId xmlns:a16="http://schemas.microsoft.com/office/drawing/2014/main" id="{A035CEBF-82C7-BBB8-A805-A2F0AE3FA51D}"/>
              </a:ext>
            </a:extLst>
          </p:cNvPr>
          <p:cNvSpPr/>
          <p:nvPr/>
        </p:nvSpPr>
        <p:spPr>
          <a:xfrm>
            <a:off x="3914775" y="2705100"/>
            <a:ext cx="542925" cy="476250"/>
          </a:xfrm>
          <a:prstGeom prst="ellipse">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DD51DE-151E-23B0-2503-2A275793BA17}"/>
              </a:ext>
            </a:extLst>
          </p:cNvPr>
          <p:cNvSpPr txBox="1"/>
          <p:nvPr/>
        </p:nvSpPr>
        <p:spPr>
          <a:xfrm>
            <a:off x="3676649" y="2466975"/>
            <a:ext cx="1400175" cy="276999"/>
          </a:xfrm>
          <a:prstGeom prst="rect">
            <a:avLst/>
          </a:prstGeom>
          <a:noFill/>
        </p:spPr>
        <p:txBody>
          <a:bodyPr wrap="square" rtlCol="0">
            <a:spAutoFit/>
          </a:bodyPr>
          <a:lstStyle/>
          <a:p>
            <a:r>
              <a:rPr lang="en-GB" sz="1200" dirty="0">
                <a:solidFill>
                  <a:schemeClr val="accent3">
                    <a:lumMod val="40000"/>
                    <a:lumOff val="60000"/>
                  </a:schemeClr>
                </a:solidFill>
              </a:rPr>
              <a:t>False Positive</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560729"/>
            <a:ext cx="10193264" cy="4351338"/>
          </a:xfrm>
          <a:prstGeom prst="rect">
            <a:avLst/>
          </a:prstGeom>
        </p:spPr>
        <p:txBody>
          <a:bodyPr>
            <a:normAutofit fontScale="92500"/>
          </a:bodyPr>
          <a:lstStyle/>
          <a:p>
            <a:pPr>
              <a:lnSpc>
                <a:spcPct val="150000"/>
              </a:lnSpc>
              <a:spcBef>
                <a:spcPts val="1400"/>
              </a:spcBef>
            </a:pPr>
            <a:r>
              <a:rPr lang="en-US" sz="2200" dirty="0">
                <a:solidFill>
                  <a:schemeClr val="accent3">
                    <a:lumMod val="25000"/>
                  </a:schemeClr>
                </a:solidFill>
                <a:latin typeface="Abadi" panose="020B0604020104020204" pitchFamily="34" charset="0"/>
              </a:rPr>
              <a:t>From this analysis it can be concluded that the success of landing depends on many factors such as the launch site, the orbit, and the number of previous launches.</a:t>
            </a:r>
          </a:p>
          <a:p>
            <a:pPr>
              <a:lnSpc>
                <a:spcPct val="150000"/>
              </a:lnSpc>
              <a:spcBef>
                <a:spcPts val="1400"/>
              </a:spcBef>
            </a:pPr>
            <a:r>
              <a:rPr lang="en-US" sz="2200" dirty="0">
                <a:solidFill>
                  <a:schemeClr val="accent3">
                    <a:lumMod val="25000"/>
                  </a:schemeClr>
                </a:solidFill>
                <a:latin typeface="Abadi" panose="020B0604020104020204" pitchFamily="34" charset="0"/>
              </a:rPr>
              <a:t>ES-L1, GEO, HEO, and SSO are the orbits with the highest values of success.</a:t>
            </a:r>
          </a:p>
          <a:p>
            <a:pPr>
              <a:lnSpc>
                <a:spcPct val="150000"/>
              </a:lnSpc>
              <a:spcBef>
                <a:spcPts val="1400"/>
              </a:spcBef>
            </a:pPr>
            <a:r>
              <a:rPr lang="en-GB" sz="2200" dirty="0">
                <a:solidFill>
                  <a:schemeClr val="accent3">
                    <a:lumMod val="25000"/>
                  </a:schemeClr>
                </a:solidFill>
                <a:latin typeface="Abadi" panose="020B0604020104020204" pitchFamily="34" charset="0"/>
              </a:rPr>
              <a:t>In general terms, the success rate is better for a low-weighted payload.</a:t>
            </a:r>
          </a:p>
          <a:p>
            <a:pPr>
              <a:lnSpc>
                <a:spcPct val="150000"/>
              </a:lnSpc>
              <a:spcBef>
                <a:spcPts val="1400"/>
              </a:spcBef>
            </a:pPr>
            <a:r>
              <a:rPr lang="en-GB" sz="2200" dirty="0">
                <a:solidFill>
                  <a:schemeClr val="accent3">
                    <a:lumMod val="25000"/>
                  </a:schemeClr>
                </a:solidFill>
                <a:latin typeface="Abadi" panose="020B0604020104020204" pitchFamily="34" charset="0"/>
              </a:rPr>
              <a:t>An increase in the success rate since 2013 was observed.</a:t>
            </a:r>
          </a:p>
          <a:p>
            <a:pPr>
              <a:lnSpc>
                <a:spcPct val="150000"/>
              </a:lnSpc>
              <a:spcBef>
                <a:spcPts val="1400"/>
              </a:spcBef>
            </a:pPr>
            <a:r>
              <a:rPr lang="en-GB" sz="2200" dirty="0">
                <a:solidFill>
                  <a:schemeClr val="accent3">
                    <a:lumMod val="25000"/>
                  </a:schemeClr>
                </a:solidFill>
                <a:latin typeface="Abadi" panose="020B0604020104020204" pitchFamily="34" charset="0"/>
              </a:rPr>
              <a:t>4 models were used to predict future missions (Logistic Regression, SVM, KNN, and Tree Classifier), and LR and SVM have a slight best accuracy (on test datasets)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59573"/>
            <a:ext cx="10248199" cy="559842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SpaceX REST API</a:t>
            </a:r>
          </a:p>
          <a:p>
            <a:pPr lvl="1">
              <a:lnSpc>
                <a:spcPct val="120000"/>
              </a:lnSpc>
              <a:spcBef>
                <a:spcPts val="1400"/>
              </a:spcBef>
            </a:pPr>
            <a:r>
              <a:rPr lang="en-US" sz="6400" dirty="0">
                <a:solidFill>
                  <a:schemeClr val="bg2">
                    <a:lumMod val="50000"/>
                  </a:schemeClr>
                </a:solidFill>
                <a:latin typeface="Abadi"/>
              </a:rPr>
              <a:t>Web scraping from Wiki pages </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Clean the original data (null values, irrelevant data)</a:t>
            </a:r>
          </a:p>
          <a:p>
            <a:pPr lvl="1">
              <a:lnSpc>
                <a:spcPct val="120000"/>
              </a:lnSpc>
              <a:spcBef>
                <a:spcPts val="1400"/>
              </a:spcBef>
            </a:pPr>
            <a:r>
              <a:rPr lang="en-US" sz="6400" dirty="0">
                <a:solidFill>
                  <a:schemeClr val="bg2">
                    <a:lumMod val="50000"/>
                  </a:schemeClr>
                </a:solidFill>
                <a:latin typeface="Abadi"/>
              </a:rPr>
              <a:t>One Hot Encoding </a:t>
            </a:r>
          </a:p>
          <a:p>
            <a:pPr>
              <a:lnSpc>
                <a:spcPct val="120000"/>
              </a:lnSpc>
              <a:spcBef>
                <a:spcPts val="1400"/>
              </a:spcBef>
            </a:pPr>
            <a:r>
              <a:rPr lang="en-US" sz="6400" dirty="0">
                <a:solidFill>
                  <a:schemeClr val="accent3">
                    <a:lumMod val="25000"/>
                  </a:schemeClr>
                </a:solidFill>
                <a:latin typeface="Abadi"/>
              </a:rPr>
              <a:t>Perform exploratory data analysis (EDA) using different visualization tools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 Logistic Regression, SVM, Tree Classifier, and KNN models have been built and evaluated (train and test accuracy, score, confusion matrix)</a:t>
            </a:r>
            <a:endParaRPr lang="en-US" sz="6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8033"/>
            <a:ext cx="10515600" cy="4828930"/>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SpaceX API </a:t>
            </a:r>
          </a:p>
          <a:p>
            <a:pPr lvl="1">
              <a:lnSpc>
                <a:spcPct val="100000"/>
              </a:lnSpc>
              <a:spcBef>
                <a:spcPts val="1400"/>
              </a:spcBef>
            </a:pPr>
            <a:r>
              <a:rPr lang="en-GB" sz="1800" dirty="0">
                <a:solidFill>
                  <a:schemeClr val="accent3">
                    <a:lumMod val="25000"/>
                  </a:schemeClr>
                </a:solidFill>
                <a:latin typeface="Abadi" panose="020B0604020104020204" pitchFamily="34" charset="0"/>
              </a:rPr>
              <a:t>Data about launches, including information about the rocket used, payload delivered, launch specifications, landing specifications, and landing outcome were obtained from the API (URL api.spacexdata.com/v4/)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Web scrapping from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Data about launches, landings, and payloads were obtained from </a:t>
            </a:r>
            <a:r>
              <a:rPr lang="en-GB" sz="18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https://en.wikipedia.org/wiki/List_of_Falcon\_9\_and_Falcon_Heavy_launches</a:t>
            </a:r>
            <a:r>
              <a:rPr lang="en-US" sz="1800" dirty="0">
                <a:solidFill>
                  <a:schemeClr val="accent3">
                    <a:lumMod val="25000"/>
                  </a:schemeClr>
                </a:solidFill>
                <a:latin typeface="Abadi" panose="020B0604020104020204" pitchFamily="34" charset="0"/>
              </a:rPr>
              <a: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14CA4404-ADDA-FF44-0D08-4C19864E8E59}"/>
              </a:ext>
            </a:extLst>
          </p:cNvPr>
          <p:cNvGraphicFramePr/>
          <p:nvPr>
            <p:extLst>
              <p:ext uri="{D42A27DB-BD31-4B8C-83A1-F6EECF244321}">
                <p14:modId xmlns:p14="http://schemas.microsoft.com/office/powerpoint/2010/main" val="3096837545"/>
              </p:ext>
            </p:extLst>
          </p:nvPr>
        </p:nvGraphicFramePr>
        <p:xfrm>
          <a:off x="2267362" y="1097785"/>
          <a:ext cx="7819010" cy="4232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E01B4FF0-FBA0-6CB2-4AFF-D9EC7D379178}"/>
              </a:ext>
            </a:extLst>
          </p:cNvPr>
          <p:cNvGraphicFramePr/>
          <p:nvPr>
            <p:extLst>
              <p:ext uri="{D42A27DB-BD31-4B8C-83A1-F6EECF244321}">
                <p14:modId xmlns:p14="http://schemas.microsoft.com/office/powerpoint/2010/main" val="1061461378"/>
              </p:ext>
            </p:extLst>
          </p:nvPr>
        </p:nvGraphicFramePr>
        <p:xfrm>
          <a:off x="2267362" y="3474162"/>
          <a:ext cx="7819010" cy="42320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231DF6D-3A44-60D0-3E28-C53A65153B03}"/>
              </a:ext>
            </a:extLst>
          </p:cNvPr>
          <p:cNvSpPr/>
          <p:nvPr/>
        </p:nvSpPr>
        <p:spPr>
          <a:xfrm>
            <a:off x="783643" y="1467994"/>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1-Getting Response from API</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A6E61CC5-2B1A-342B-C309-FDACA8B97105}"/>
              </a:ext>
            </a:extLst>
          </p:cNvPr>
          <p:cNvSpPr/>
          <p:nvPr/>
        </p:nvSpPr>
        <p:spPr>
          <a:xfrm>
            <a:off x="538613" y="2015352"/>
            <a:ext cx="2743200" cy="1541283"/>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GB" sz="1400" dirty="0" err="1">
                <a:solidFill>
                  <a:schemeClr val="tx1"/>
                </a:solidFill>
              </a:rPr>
              <a:t>spacex_spacex_url</a:t>
            </a:r>
            <a:r>
              <a:rPr lang="en-GB" sz="1400" dirty="0">
                <a:solidFill>
                  <a:schemeClr val="tx1"/>
                </a:solidFill>
              </a:rPr>
              <a:t>=</a:t>
            </a:r>
            <a:r>
              <a:rPr lang="en-GB" sz="1400" dirty="0">
                <a:solidFill>
                  <a:schemeClr val="tx1"/>
                </a:solidFill>
                <a:hlinkClick r:id="rId3"/>
              </a:rPr>
              <a:t>https://api.spacexdata.com/v4/launches/past</a:t>
            </a:r>
            <a:r>
              <a:rPr lang="en-GB" sz="1400" dirty="0">
                <a:solidFill>
                  <a:schemeClr val="tx1"/>
                </a:solidFill>
              </a:rPr>
              <a:t> </a:t>
            </a:r>
            <a:r>
              <a:rPr lang="en-GB" sz="1400" dirty="0" err="1">
                <a:solidFill>
                  <a:schemeClr val="tx1"/>
                </a:solidFill>
              </a:rPr>
              <a:t>url</a:t>
            </a:r>
            <a:r>
              <a:rPr lang="en-GB" sz="1400" dirty="0">
                <a:solidFill>
                  <a:schemeClr val="tx1"/>
                </a:solidFill>
              </a:rPr>
              <a:t>=</a:t>
            </a:r>
            <a:r>
              <a:rPr lang="en-GB" sz="1400" dirty="0">
                <a:solidFill>
                  <a:schemeClr val="tx1"/>
                </a:solidFill>
                <a:hlinkClick r:id="rId3"/>
              </a:rPr>
              <a:t>https://api.spacexdata.com/v4/launches/past</a:t>
            </a:r>
            <a:endParaRPr lang="en-GB" sz="1400" dirty="0">
              <a:solidFill>
                <a:schemeClr val="tx1"/>
              </a:solidFill>
            </a:endParaRPr>
          </a:p>
          <a:p>
            <a:pPr marL="285750" lvl="0" indent="-285750">
              <a:buFont typeface="Arial" panose="020B0604020202020204" pitchFamily="34" charset="0"/>
              <a:buChar char="•"/>
            </a:pPr>
            <a:r>
              <a:rPr lang="en-GB" sz="1400" dirty="0">
                <a:solidFill>
                  <a:schemeClr val="tx1"/>
                </a:solidFill>
              </a:rPr>
              <a:t>response = </a:t>
            </a:r>
            <a:r>
              <a:rPr lang="en-GB" sz="1400" dirty="0" err="1">
                <a:solidFill>
                  <a:schemeClr val="tx1"/>
                </a:solidFill>
              </a:rPr>
              <a:t>requests.get</a:t>
            </a:r>
            <a:r>
              <a:rPr lang="en-GB" sz="1400" dirty="0">
                <a:solidFill>
                  <a:schemeClr val="tx1"/>
                </a:solidFill>
              </a:rPr>
              <a:t>(</a:t>
            </a:r>
            <a:r>
              <a:rPr lang="en-GB" sz="1400" dirty="0" err="1">
                <a:solidFill>
                  <a:schemeClr val="tx1"/>
                </a:solidFill>
              </a:rPr>
              <a:t>spacex_url</a:t>
            </a:r>
            <a:r>
              <a:rPr lang="en-GB" sz="1400" dirty="0">
                <a:solidFill>
                  <a:schemeClr val="tx1"/>
                </a:solidFill>
              </a:rPr>
              <a:t>)</a:t>
            </a:r>
          </a:p>
        </p:txBody>
      </p:sp>
      <p:sp>
        <p:nvSpPr>
          <p:cNvPr id="13" name="Rectangle: Rounded Corners 12">
            <a:extLst>
              <a:ext uri="{FF2B5EF4-FFF2-40B4-BE49-F238E27FC236}">
                <a16:creationId xmlns:a16="http://schemas.microsoft.com/office/drawing/2014/main" id="{7AC38B09-A98D-5FBB-3C15-4A9F22F42C66}"/>
              </a:ext>
            </a:extLst>
          </p:cNvPr>
          <p:cNvSpPr/>
          <p:nvPr/>
        </p:nvSpPr>
        <p:spPr>
          <a:xfrm>
            <a:off x="3937690" y="2032285"/>
            <a:ext cx="3143387" cy="84716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a:solidFill>
                  <a:schemeClr val="tx1"/>
                </a:solidFill>
              </a:rPr>
              <a:t>data = </a:t>
            </a:r>
            <a:r>
              <a:rPr lang="en-GB" sz="1400" dirty="0" err="1">
                <a:solidFill>
                  <a:schemeClr val="tx1"/>
                </a:solidFill>
              </a:rPr>
              <a:t>pd.json_normalize</a:t>
            </a:r>
            <a:r>
              <a:rPr lang="en-GB" sz="1400" dirty="0">
                <a:solidFill>
                  <a:schemeClr val="tx1"/>
                </a:solidFill>
              </a:rPr>
              <a:t>(</a:t>
            </a:r>
            <a:r>
              <a:rPr lang="en-GB" sz="1400" dirty="0" err="1">
                <a:solidFill>
                  <a:schemeClr val="tx1"/>
                </a:solidFill>
              </a:rPr>
              <a:t>response.json</a:t>
            </a:r>
            <a:r>
              <a:rPr lang="en-GB" sz="1400" dirty="0">
                <a:solidFill>
                  <a:schemeClr val="tx1"/>
                </a:solidFill>
              </a:rPr>
              <a:t>())</a:t>
            </a:r>
          </a:p>
        </p:txBody>
      </p:sp>
      <p:sp>
        <p:nvSpPr>
          <p:cNvPr id="14" name="Rectangle: Rounded Corners 13">
            <a:extLst>
              <a:ext uri="{FF2B5EF4-FFF2-40B4-BE49-F238E27FC236}">
                <a16:creationId xmlns:a16="http://schemas.microsoft.com/office/drawing/2014/main" id="{78527C64-0392-E56D-F235-3D9A80299334}"/>
              </a:ext>
            </a:extLst>
          </p:cNvPr>
          <p:cNvSpPr/>
          <p:nvPr/>
        </p:nvSpPr>
        <p:spPr>
          <a:xfrm>
            <a:off x="4561855" y="1474169"/>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2- Convert Response to JSON into </a:t>
            </a:r>
            <a:r>
              <a:rPr lang="en-GB" sz="1400" b="1" dirty="0" err="1">
                <a:solidFill>
                  <a:schemeClr val="tx1"/>
                </a:solidFill>
              </a:rPr>
              <a:t>DataFrame</a:t>
            </a:r>
            <a:endParaRPr lang="en-GB" sz="1400" b="1" dirty="0">
              <a:solidFill>
                <a:schemeClr val="tx1"/>
              </a:solidFill>
            </a:endParaRPr>
          </a:p>
        </p:txBody>
      </p:sp>
      <p:sp>
        <p:nvSpPr>
          <p:cNvPr id="16" name="Rectangle: Rounded Corners 15">
            <a:extLst>
              <a:ext uri="{FF2B5EF4-FFF2-40B4-BE49-F238E27FC236}">
                <a16:creationId xmlns:a16="http://schemas.microsoft.com/office/drawing/2014/main" id="{5E7A2E40-8151-F179-E025-86BAB79221EB}"/>
              </a:ext>
            </a:extLst>
          </p:cNvPr>
          <p:cNvSpPr/>
          <p:nvPr/>
        </p:nvSpPr>
        <p:spPr>
          <a:xfrm>
            <a:off x="7639677" y="2006553"/>
            <a:ext cx="2600306" cy="11142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it-IT" sz="1400" dirty="0">
                <a:solidFill>
                  <a:schemeClr val="tx1"/>
                </a:solidFill>
              </a:rPr>
              <a:t>getBoosterVersion(data)</a:t>
            </a:r>
          </a:p>
          <a:p>
            <a:pPr marL="285750" lvl="0" indent="-285750">
              <a:buFont typeface="Arial" panose="020B0604020202020204" pitchFamily="34" charset="0"/>
              <a:buChar char="•"/>
            </a:pPr>
            <a:r>
              <a:rPr lang="it-IT" sz="1400" dirty="0">
                <a:solidFill>
                  <a:schemeClr val="tx1"/>
                </a:solidFill>
              </a:rPr>
              <a:t>getLaunchSite(data)</a:t>
            </a:r>
          </a:p>
          <a:p>
            <a:pPr marL="285750" lvl="0" indent="-285750">
              <a:buFont typeface="Arial" panose="020B0604020202020204" pitchFamily="34" charset="0"/>
              <a:buChar char="•"/>
            </a:pPr>
            <a:r>
              <a:rPr lang="it-IT" sz="1400" dirty="0">
                <a:solidFill>
                  <a:schemeClr val="tx1"/>
                </a:solidFill>
              </a:rPr>
              <a:t>getPayloadData(data)</a:t>
            </a:r>
          </a:p>
          <a:p>
            <a:pPr marL="285750" lvl="0" indent="-285750">
              <a:buFont typeface="Arial" panose="020B0604020202020204" pitchFamily="34" charset="0"/>
              <a:buChar char="•"/>
            </a:pPr>
            <a:r>
              <a:rPr lang="it-IT" sz="1400" dirty="0">
                <a:solidFill>
                  <a:schemeClr val="tx1"/>
                </a:solidFill>
              </a:rPr>
              <a:t>getCoreData(data)</a:t>
            </a:r>
          </a:p>
        </p:txBody>
      </p:sp>
      <p:sp>
        <p:nvSpPr>
          <p:cNvPr id="17" name="Rectangle: Rounded Corners 16">
            <a:extLst>
              <a:ext uri="{FF2B5EF4-FFF2-40B4-BE49-F238E27FC236}">
                <a16:creationId xmlns:a16="http://schemas.microsoft.com/office/drawing/2014/main" id="{9C48166B-9F41-CCC8-053E-D167308EB7DA}"/>
              </a:ext>
            </a:extLst>
          </p:cNvPr>
          <p:cNvSpPr/>
          <p:nvPr/>
        </p:nvSpPr>
        <p:spPr>
          <a:xfrm>
            <a:off x="7953515" y="1474169"/>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3-Cleaning and Transforming Data</a:t>
            </a:r>
          </a:p>
        </p:txBody>
      </p:sp>
      <p:cxnSp>
        <p:nvCxnSpPr>
          <p:cNvPr id="18" name="Connector: Curved 17">
            <a:extLst>
              <a:ext uri="{FF2B5EF4-FFF2-40B4-BE49-F238E27FC236}">
                <a16:creationId xmlns:a16="http://schemas.microsoft.com/office/drawing/2014/main" id="{96A5670A-192E-438A-EBEF-13AFCA5AD616}"/>
              </a:ext>
            </a:extLst>
          </p:cNvPr>
          <p:cNvCxnSpPr>
            <a:cxnSpLocks/>
            <a:stCxn id="17" idx="3"/>
            <a:endCxn id="20" idx="3"/>
          </p:cNvCxnSpPr>
          <p:nvPr/>
        </p:nvCxnSpPr>
        <p:spPr>
          <a:xfrm flipH="1">
            <a:off x="8937198" y="1795977"/>
            <a:ext cx="1210668" cy="2469389"/>
          </a:xfrm>
          <a:prstGeom prst="curvedConnector3">
            <a:avLst>
              <a:gd name="adj1" fmla="val -18882"/>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50FEF8FC-807D-454D-998D-797F1A5BD998}"/>
              </a:ext>
            </a:extLst>
          </p:cNvPr>
          <p:cNvSpPr/>
          <p:nvPr/>
        </p:nvSpPr>
        <p:spPr>
          <a:xfrm>
            <a:off x="5324605" y="4466185"/>
            <a:ext cx="5257820" cy="1760207"/>
          </a:xfrm>
          <a:prstGeom prst="roundRect">
            <a:avLst>
              <a:gd name="adj" fmla="val 5356"/>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pPr>
            <a:r>
              <a:rPr lang="it-IT" sz="1050" dirty="0">
                <a:solidFill>
                  <a:schemeClr val="tx1"/>
                </a:solidFill>
              </a:rPr>
              <a:t>launch_dict = {'FlightNumber': list(data['flight_number’]), 'Date': list(data['date’]),</a:t>
            </a:r>
          </a:p>
          <a:p>
            <a:pPr lvl="0"/>
            <a:r>
              <a:rPr lang="it-IT" sz="1050" dirty="0">
                <a:solidFill>
                  <a:schemeClr val="tx1"/>
                </a:solidFill>
              </a:rPr>
              <a:t>	'BoosterVersion':BoosterVersion,'PayloadMass':PayloadMass,</a:t>
            </a:r>
          </a:p>
          <a:p>
            <a:pPr lvl="0"/>
            <a:r>
              <a:rPr lang="it-IT" sz="1050" dirty="0">
                <a:solidFill>
                  <a:schemeClr val="tx1"/>
                </a:solidFill>
              </a:rPr>
              <a:t> 	'Orbit':Orbit,'LaunchSite':LaunchSite, 'Outcome':Outcome,	'Flights':Flights, 'GridFins':GridFins, 'Reused':Reused,</a:t>
            </a:r>
          </a:p>
          <a:p>
            <a:pPr lvl="0"/>
            <a:r>
              <a:rPr lang="it-IT" sz="1050" dirty="0">
                <a:solidFill>
                  <a:schemeClr val="tx1"/>
                </a:solidFill>
              </a:rPr>
              <a:t>	'Legs':Legs,'LandingPad':LandingPad,'Block':Block,</a:t>
            </a:r>
          </a:p>
          <a:p>
            <a:pPr lvl="0"/>
            <a:r>
              <a:rPr lang="it-IT" sz="1050" dirty="0">
                <a:solidFill>
                  <a:schemeClr val="tx1"/>
                </a:solidFill>
              </a:rPr>
              <a:t>	'ReusedCount':ReusedCount, 'Serial':Serial,'Longitude': Longitude,</a:t>
            </a:r>
          </a:p>
          <a:p>
            <a:pPr lvl="0"/>
            <a:r>
              <a:rPr lang="it-IT" sz="1050" dirty="0">
                <a:solidFill>
                  <a:schemeClr val="tx1"/>
                </a:solidFill>
              </a:rPr>
              <a:t>	'Latitude': Latitude}</a:t>
            </a:r>
          </a:p>
          <a:p>
            <a:pPr lvl="0"/>
            <a:endParaRPr lang="it-IT" sz="1050" dirty="0">
              <a:solidFill>
                <a:schemeClr val="tx1"/>
              </a:solidFill>
            </a:endParaRPr>
          </a:p>
          <a:p>
            <a:pPr marL="171450" indent="-171450">
              <a:buFont typeface="Arial" panose="020B0604020202020204" pitchFamily="34" charset="0"/>
              <a:buChar char="•"/>
            </a:pPr>
            <a:r>
              <a:rPr lang="en-GB" sz="1050" b="0" dirty="0" err="1">
                <a:solidFill>
                  <a:schemeClr val="tx1"/>
                </a:solidFill>
                <a:effectLst/>
                <a:latin typeface="Consolas" panose="020B0609020204030204" pitchFamily="49" charset="0"/>
              </a:rPr>
              <a:t>df</a:t>
            </a:r>
            <a:r>
              <a:rPr lang="en-GB" sz="1050" b="0" dirty="0">
                <a:solidFill>
                  <a:schemeClr val="tx1"/>
                </a:solidFill>
                <a:effectLst/>
                <a:latin typeface="Consolas" panose="020B0609020204030204" pitchFamily="49" charset="0"/>
              </a:rPr>
              <a:t> = </a:t>
            </a:r>
            <a:r>
              <a:rPr lang="en-GB" sz="1050" b="0" dirty="0" err="1">
                <a:solidFill>
                  <a:schemeClr val="tx1"/>
                </a:solidFill>
                <a:effectLst/>
                <a:latin typeface="Consolas" panose="020B0609020204030204" pitchFamily="49" charset="0"/>
              </a:rPr>
              <a:t>pd.DataFrame</a:t>
            </a:r>
            <a:r>
              <a:rPr lang="en-GB" sz="1050" b="0" dirty="0">
                <a:solidFill>
                  <a:schemeClr val="tx1"/>
                </a:solidFill>
                <a:effectLst/>
                <a:latin typeface="Consolas" panose="020B0609020204030204" pitchFamily="49" charset="0"/>
              </a:rPr>
              <a:t>(</a:t>
            </a:r>
            <a:r>
              <a:rPr lang="en-GB" sz="1050" b="0" dirty="0" err="1">
                <a:solidFill>
                  <a:schemeClr val="tx1"/>
                </a:solidFill>
                <a:effectLst/>
                <a:latin typeface="Consolas" panose="020B0609020204030204" pitchFamily="49" charset="0"/>
              </a:rPr>
              <a:t>launch_dict</a:t>
            </a:r>
            <a:r>
              <a:rPr lang="en-GB" sz="1050" b="0" dirty="0">
                <a:solidFill>
                  <a:schemeClr val="tx1"/>
                </a:solidFill>
                <a:effectLst/>
                <a:latin typeface="Consolas" panose="020B0609020204030204" pitchFamily="49" charset="0"/>
              </a:rPr>
              <a:t>)</a:t>
            </a:r>
          </a:p>
        </p:txBody>
      </p:sp>
      <p:sp>
        <p:nvSpPr>
          <p:cNvPr id="20" name="Rectangle: Rounded Corners 19">
            <a:extLst>
              <a:ext uri="{FF2B5EF4-FFF2-40B4-BE49-F238E27FC236}">
                <a16:creationId xmlns:a16="http://schemas.microsoft.com/office/drawing/2014/main" id="{485C3065-8922-78C3-1898-9C440EC544C5}"/>
              </a:ext>
            </a:extLst>
          </p:cNvPr>
          <p:cNvSpPr/>
          <p:nvPr/>
        </p:nvSpPr>
        <p:spPr>
          <a:xfrm>
            <a:off x="6742847" y="3943558"/>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 4-Create dictionary with data and store in </a:t>
            </a:r>
            <a:r>
              <a:rPr lang="en-GB" sz="1400" b="1" dirty="0" err="1">
                <a:solidFill>
                  <a:schemeClr val="tx1"/>
                </a:solidFill>
              </a:rPr>
              <a:t>DataFrame</a:t>
            </a:r>
            <a:endParaRPr lang="en-GB" sz="1400" b="1" dirty="0">
              <a:solidFill>
                <a:schemeClr val="tx1"/>
              </a:solidFill>
            </a:endParaRPr>
          </a:p>
        </p:txBody>
      </p:sp>
      <p:sp>
        <p:nvSpPr>
          <p:cNvPr id="22" name="Rectangle: Rounded Corners 21">
            <a:extLst>
              <a:ext uri="{FF2B5EF4-FFF2-40B4-BE49-F238E27FC236}">
                <a16:creationId xmlns:a16="http://schemas.microsoft.com/office/drawing/2014/main" id="{04D1C688-F57D-82F5-3944-C496747721AF}"/>
              </a:ext>
            </a:extLst>
          </p:cNvPr>
          <p:cNvSpPr/>
          <p:nvPr/>
        </p:nvSpPr>
        <p:spPr>
          <a:xfrm>
            <a:off x="1381028" y="4450514"/>
            <a:ext cx="2743200" cy="984084"/>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b="0" dirty="0">
                <a:solidFill>
                  <a:schemeClr val="tx1"/>
                </a:solidFill>
              </a:rPr>
              <a:t>data_falcondata_falcon9.to_csv('dataset_part_1.csv', _1.csv', index=</a:t>
            </a:r>
            <a:r>
              <a:rPr lang="en-GB" sz="1400" dirty="0">
                <a:solidFill>
                  <a:schemeClr val="tx1"/>
                </a:solidFill>
              </a:rPr>
              <a:t>False)</a:t>
            </a:r>
          </a:p>
        </p:txBody>
      </p:sp>
      <p:sp>
        <p:nvSpPr>
          <p:cNvPr id="23" name="Rectangle: Rounded Corners 22">
            <a:extLst>
              <a:ext uri="{FF2B5EF4-FFF2-40B4-BE49-F238E27FC236}">
                <a16:creationId xmlns:a16="http://schemas.microsoft.com/office/drawing/2014/main" id="{4C22A921-BCC3-1E65-1A02-EF382E1137C4}"/>
              </a:ext>
            </a:extLst>
          </p:cNvPr>
          <p:cNvSpPr/>
          <p:nvPr/>
        </p:nvSpPr>
        <p:spPr>
          <a:xfrm>
            <a:off x="1655453" y="3929990"/>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5-Export </a:t>
            </a:r>
            <a:r>
              <a:rPr lang="en-GB" sz="1400" b="1" dirty="0" err="1">
                <a:solidFill>
                  <a:schemeClr val="tx1"/>
                </a:solidFill>
              </a:rPr>
              <a:t>dataframe</a:t>
            </a:r>
            <a:r>
              <a:rPr lang="en-GB" sz="1400" b="1" dirty="0">
                <a:solidFill>
                  <a:schemeClr val="tx1"/>
                </a:solidFill>
              </a:rPr>
              <a:t> to file</a:t>
            </a:r>
          </a:p>
        </p:txBody>
      </p:sp>
      <p:cxnSp>
        <p:nvCxnSpPr>
          <p:cNvPr id="73" name="Connector: Curved 72">
            <a:extLst>
              <a:ext uri="{FF2B5EF4-FFF2-40B4-BE49-F238E27FC236}">
                <a16:creationId xmlns:a16="http://schemas.microsoft.com/office/drawing/2014/main" id="{64209E1B-B469-5A5A-8BAE-0F27C7F4B18C}"/>
              </a:ext>
            </a:extLst>
          </p:cNvPr>
          <p:cNvCxnSpPr>
            <a:cxnSpLocks/>
          </p:cNvCxnSpPr>
          <p:nvPr/>
        </p:nvCxnSpPr>
        <p:spPr>
          <a:xfrm>
            <a:off x="2980270" y="1760950"/>
            <a:ext cx="1583861" cy="6175"/>
          </a:xfrm>
          <a:prstGeom prst="curvedConnector3">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22C09874-CB88-3C84-A818-AEFB6747C1C8}"/>
              </a:ext>
            </a:extLst>
          </p:cNvPr>
          <p:cNvCxnSpPr>
            <a:cxnSpLocks/>
            <a:endCxn id="17" idx="1"/>
          </p:cNvCxnSpPr>
          <p:nvPr/>
        </p:nvCxnSpPr>
        <p:spPr>
          <a:xfrm>
            <a:off x="6756206" y="1789802"/>
            <a:ext cx="1197309" cy="6175"/>
          </a:xfrm>
          <a:prstGeom prst="curvedConnector3">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86CA0CA5-A0E6-014E-688A-FA0BC9CC186C}"/>
              </a:ext>
            </a:extLst>
          </p:cNvPr>
          <p:cNvCxnSpPr>
            <a:cxnSpLocks/>
          </p:cNvCxnSpPr>
          <p:nvPr/>
        </p:nvCxnSpPr>
        <p:spPr>
          <a:xfrm rot="10800000">
            <a:off x="3772201" y="4265366"/>
            <a:ext cx="2970647" cy="12700"/>
          </a:xfrm>
          <a:prstGeom prst="curvedConnector3">
            <a:avLst>
              <a:gd name="adj1" fmla="val 50000"/>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1CBBFF-7B00-6D1F-7BE5-37970B3F4B21}"/>
              </a:ext>
            </a:extLst>
          </p:cNvPr>
          <p:cNvSpPr txBox="1"/>
          <p:nvPr/>
        </p:nvSpPr>
        <p:spPr>
          <a:xfrm>
            <a:off x="10780786" y="628508"/>
            <a:ext cx="1009650" cy="369332"/>
          </a:xfrm>
          <a:prstGeom prst="rect">
            <a:avLst/>
          </a:prstGeom>
          <a:noFill/>
        </p:spPr>
        <p:txBody>
          <a:bodyPr wrap="square" rtlCol="0">
            <a:spAutoFit/>
          </a:bodyPr>
          <a:lstStyle/>
          <a:p>
            <a:r>
              <a:rPr lang="en-GB" b="1" dirty="0">
                <a:solidFill>
                  <a:schemeClr val="accent1">
                    <a:lumMod val="50000"/>
                  </a:schemeClr>
                </a:solidFill>
                <a:hlinkClick r:id="rId4">
                  <a:extLst>
                    <a:ext uri="{A12FA001-AC4F-418D-AE19-62706E023703}">
                      <ahyp:hlinkClr xmlns:ahyp="http://schemas.microsoft.com/office/drawing/2018/hyperlinkcolor" val="tx"/>
                    </a:ext>
                  </a:extLst>
                </a:hlinkClick>
              </a:rPr>
              <a:t>Link</a:t>
            </a:r>
            <a:endParaRPr lang="en-GB" b="1" dirty="0">
              <a:solidFill>
                <a:schemeClr val="accent1">
                  <a:lumMod val="50000"/>
                </a:schemeClr>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D231DF6D-3A44-60D0-3E28-C53A65153B03}"/>
              </a:ext>
            </a:extLst>
          </p:cNvPr>
          <p:cNvSpPr/>
          <p:nvPr/>
        </p:nvSpPr>
        <p:spPr>
          <a:xfrm>
            <a:off x="783643" y="1467994"/>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1-Getting Response from  HTML</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A6E61CC5-2B1A-342B-C309-FDACA8B97105}"/>
              </a:ext>
            </a:extLst>
          </p:cNvPr>
          <p:cNvSpPr/>
          <p:nvPr/>
        </p:nvSpPr>
        <p:spPr>
          <a:xfrm>
            <a:off x="538613" y="2015352"/>
            <a:ext cx="2743200" cy="1541283"/>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GB" sz="1400" dirty="0" err="1">
                <a:solidFill>
                  <a:schemeClr val="tx1"/>
                </a:solidFill>
              </a:rPr>
              <a:t>static_url</a:t>
            </a:r>
            <a:r>
              <a:rPr lang="en-GB" sz="1400" dirty="0">
                <a:solidFill>
                  <a:schemeClr val="tx1"/>
                </a:solidFill>
              </a:rPr>
              <a:t> = </a:t>
            </a:r>
            <a:r>
              <a:rPr lang="en-GB" sz="1400" dirty="0">
                <a:solidFill>
                  <a:schemeClr val="tx1"/>
                </a:solidFill>
                <a:hlinkClick r:id="rId3"/>
              </a:rPr>
              <a:t>https://en.wikipedia.org/w/index.php?title=List_of_Falcon_9_and_Falcon_Heavy_launches&amp;oldid=1027686922</a:t>
            </a:r>
            <a:endParaRPr lang="en-GB" sz="1400" dirty="0">
              <a:solidFill>
                <a:schemeClr val="tx1"/>
              </a:solidFill>
            </a:endParaRPr>
          </a:p>
          <a:p>
            <a:pPr marL="285750" lvl="0" indent="-285750">
              <a:buFont typeface="Arial" panose="020B0604020202020204" pitchFamily="34" charset="0"/>
              <a:buChar char="•"/>
            </a:pPr>
            <a:r>
              <a:rPr lang="en-GB" sz="1400" dirty="0">
                <a:solidFill>
                  <a:schemeClr val="tx1"/>
                </a:solidFill>
              </a:rPr>
              <a:t>response =</a:t>
            </a:r>
            <a:r>
              <a:rPr lang="en-GB" sz="1400" dirty="0" err="1">
                <a:solidFill>
                  <a:schemeClr val="tx1"/>
                </a:solidFill>
              </a:rPr>
              <a:t>requests.get</a:t>
            </a:r>
            <a:r>
              <a:rPr lang="en-GB" sz="1400" dirty="0">
                <a:solidFill>
                  <a:schemeClr val="tx1"/>
                </a:solidFill>
              </a:rPr>
              <a:t>(</a:t>
            </a:r>
            <a:r>
              <a:rPr lang="en-GB" sz="1400" dirty="0" err="1">
                <a:solidFill>
                  <a:schemeClr val="tx1"/>
                </a:solidFill>
              </a:rPr>
              <a:t>static_url</a:t>
            </a:r>
            <a:r>
              <a:rPr lang="en-GB" sz="1400" dirty="0">
                <a:solidFill>
                  <a:schemeClr val="tx1"/>
                </a:solidFill>
              </a:rPr>
              <a:t>)</a:t>
            </a:r>
          </a:p>
        </p:txBody>
      </p:sp>
      <p:sp>
        <p:nvSpPr>
          <p:cNvPr id="13" name="Rectangle: Rounded Corners 12">
            <a:extLst>
              <a:ext uri="{FF2B5EF4-FFF2-40B4-BE49-F238E27FC236}">
                <a16:creationId xmlns:a16="http://schemas.microsoft.com/office/drawing/2014/main" id="{7AC38B09-A98D-5FBB-3C15-4A9F22F42C66}"/>
              </a:ext>
            </a:extLst>
          </p:cNvPr>
          <p:cNvSpPr/>
          <p:nvPr/>
        </p:nvSpPr>
        <p:spPr>
          <a:xfrm>
            <a:off x="4139018" y="2024590"/>
            <a:ext cx="3143387" cy="84716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a:solidFill>
                  <a:schemeClr val="tx1"/>
                </a:solidFill>
              </a:rPr>
              <a:t>soup = </a:t>
            </a:r>
            <a:r>
              <a:rPr lang="en-GB" sz="1400" dirty="0" err="1">
                <a:solidFill>
                  <a:schemeClr val="tx1"/>
                </a:solidFill>
              </a:rPr>
              <a:t>BeautifulSoup</a:t>
            </a:r>
            <a:r>
              <a:rPr lang="en-GB" sz="1400" dirty="0">
                <a:solidFill>
                  <a:schemeClr val="tx1"/>
                </a:solidFill>
              </a:rPr>
              <a:t>(response.text,'html5lib')</a:t>
            </a:r>
          </a:p>
        </p:txBody>
      </p:sp>
      <p:sp>
        <p:nvSpPr>
          <p:cNvPr id="14" name="Rectangle: Rounded Corners 13">
            <a:extLst>
              <a:ext uri="{FF2B5EF4-FFF2-40B4-BE49-F238E27FC236}">
                <a16:creationId xmlns:a16="http://schemas.microsoft.com/office/drawing/2014/main" id="{78527C64-0392-E56D-F235-3D9A80299334}"/>
              </a:ext>
            </a:extLst>
          </p:cNvPr>
          <p:cNvSpPr/>
          <p:nvPr/>
        </p:nvSpPr>
        <p:spPr>
          <a:xfrm>
            <a:off x="4561855" y="1474169"/>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2-Creating a </a:t>
            </a:r>
            <a:r>
              <a:rPr lang="en-GB" sz="1400" b="1" dirty="0" err="1">
                <a:solidFill>
                  <a:schemeClr val="tx1"/>
                </a:solidFill>
              </a:rPr>
              <a:t>BeatifulSoup</a:t>
            </a:r>
            <a:r>
              <a:rPr lang="en-GB" sz="1400" b="1" dirty="0">
                <a:solidFill>
                  <a:schemeClr val="tx1"/>
                </a:solidFill>
              </a:rPr>
              <a:t> Object</a:t>
            </a:r>
          </a:p>
        </p:txBody>
      </p:sp>
      <p:sp>
        <p:nvSpPr>
          <p:cNvPr id="16" name="Rectangle: Rounded Corners 15">
            <a:extLst>
              <a:ext uri="{FF2B5EF4-FFF2-40B4-BE49-F238E27FC236}">
                <a16:creationId xmlns:a16="http://schemas.microsoft.com/office/drawing/2014/main" id="{5E7A2E40-8151-F179-E025-86BAB79221EB}"/>
              </a:ext>
            </a:extLst>
          </p:cNvPr>
          <p:cNvSpPr/>
          <p:nvPr/>
        </p:nvSpPr>
        <p:spPr>
          <a:xfrm>
            <a:off x="7705241" y="2006553"/>
            <a:ext cx="2534741" cy="640534"/>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it-IT" sz="1400" dirty="0">
                <a:solidFill>
                  <a:schemeClr val="tx1"/>
                </a:solidFill>
              </a:rPr>
              <a:t>html_tables =soup.findAll('table')</a:t>
            </a:r>
          </a:p>
        </p:txBody>
      </p:sp>
      <p:sp>
        <p:nvSpPr>
          <p:cNvPr id="17" name="Rectangle: Rounded Corners 16">
            <a:extLst>
              <a:ext uri="{FF2B5EF4-FFF2-40B4-BE49-F238E27FC236}">
                <a16:creationId xmlns:a16="http://schemas.microsoft.com/office/drawing/2014/main" id="{9C48166B-9F41-CCC8-053E-D167308EB7DA}"/>
              </a:ext>
            </a:extLst>
          </p:cNvPr>
          <p:cNvSpPr/>
          <p:nvPr/>
        </p:nvSpPr>
        <p:spPr>
          <a:xfrm>
            <a:off x="7953515" y="1474169"/>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b="1" dirty="0">
                <a:solidFill>
                  <a:schemeClr val="tx1"/>
                </a:solidFill>
              </a:rPr>
              <a:t>3-Finding tables</a:t>
            </a:r>
          </a:p>
        </p:txBody>
      </p:sp>
      <p:cxnSp>
        <p:nvCxnSpPr>
          <p:cNvPr id="18" name="Connector: Curved 17">
            <a:extLst>
              <a:ext uri="{FF2B5EF4-FFF2-40B4-BE49-F238E27FC236}">
                <a16:creationId xmlns:a16="http://schemas.microsoft.com/office/drawing/2014/main" id="{96A5670A-192E-438A-EBEF-13AFCA5AD616}"/>
              </a:ext>
            </a:extLst>
          </p:cNvPr>
          <p:cNvCxnSpPr>
            <a:cxnSpLocks/>
            <a:stCxn id="17" idx="3"/>
            <a:endCxn id="20" idx="3"/>
          </p:cNvCxnSpPr>
          <p:nvPr/>
        </p:nvCxnSpPr>
        <p:spPr>
          <a:xfrm>
            <a:off x="10147866" y="1795977"/>
            <a:ext cx="761257" cy="2190274"/>
          </a:xfrm>
          <a:prstGeom prst="curvedConnector3">
            <a:avLst>
              <a:gd name="adj1" fmla="val 130029"/>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50FEF8FC-807D-454D-998D-797F1A5BD998}"/>
              </a:ext>
            </a:extLst>
          </p:cNvPr>
          <p:cNvSpPr/>
          <p:nvPr/>
        </p:nvSpPr>
        <p:spPr>
          <a:xfrm>
            <a:off x="8376074" y="4254587"/>
            <a:ext cx="2743200" cy="1760207"/>
          </a:xfrm>
          <a:prstGeom prst="roundRect">
            <a:avLst>
              <a:gd name="adj" fmla="val 5356"/>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a:solidFill>
                  <a:schemeClr val="tx1"/>
                </a:solidFill>
              </a:rPr>
              <a:t>for </a:t>
            </a:r>
            <a:r>
              <a:rPr lang="en-GB" sz="1400" dirty="0" err="1">
                <a:solidFill>
                  <a:schemeClr val="tx1"/>
                </a:solidFill>
              </a:rPr>
              <a:t>th</a:t>
            </a:r>
            <a:r>
              <a:rPr lang="en-GB" sz="1400" dirty="0">
                <a:solidFill>
                  <a:schemeClr val="tx1"/>
                </a:solidFill>
              </a:rPr>
              <a:t> in </a:t>
            </a:r>
            <a:r>
              <a:rPr lang="en-GB" sz="1400" dirty="0" err="1">
                <a:solidFill>
                  <a:schemeClr val="tx1"/>
                </a:solidFill>
              </a:rPr>
              <a:t>first_launch_table.find_all</a:t>
            </a:r>
            <a:r>
              <a:rPr lang="en-GB" sz="1400" dirty="0">
                <a:solidFill>
                  <a:schemeClr val="tx1"/>
                </a:solidFill>
              </a:rPr>
              <a:t>('</a:t>
            </a:r>
            <a:r>
              <a:rPr lang="en-GB" sz="1400" dirty="0" err="1">
                <a:solidFill>
                  <a:schemeClr val="tx1"/>
                </a:solidFill>
              </a:rPr>
              <a:t>th</a:t>
            </a:r>
            <a:r>
              <a:rPr lang="en-GB" sz="1400" dirty="0">
                <a:solidFill>
                  <a:schemeClr val="tx1"/>
                </a:solidFill>
              </a:rPr>
              <a:t>'):</a:t>
            </a:r>
          </a:p>
          <a:p>
            <a:pPr lvl="0"/>
            <a:r>
              <a:rPr lang="en-GB" sz="1400" dirty="0">
                <a:solidFill>
                  <a:schemeClr val="tx1"/>
                </a:solidFill>
              </a:rPr>
              <a:t>    name = </a:t>
            </a:r>
            <a:r>
              <a:rPr lang="en-GB" sz="1400" dirty="0" err="1">
                <a:solidFill>
                  <a:schemeClr val="tx1"/>
                </a:solidFill>
              </a:rPr>
              <a:t>extract_column_from_header</a:t>
            </a:r>
            <a:r>
              <a:rPr lang="en-GB" sz="1400" dirty="0">
                <a:solidFill>
                  <a:schemeClr val="tx1"/>
                </a:solidFill>
              </a:rPr>
              <a:t>(</a:t>
            </a:r>
            <a:r>
              <a:rPr lang="en-GB" sz="1400" dirty="0" err="1">
                <a:solidFill>
                  <a:schemeClr val="tx1"/>
                </a:solidFill>
              </a:rPr>
              <a:t>th</a:t>
            </a:r>
            <a:r>
              <a:rPr lang="en-GB" sz="1400" dirty="0">
                <a:solidFill>
                  <a:schemeClr val="tx1"/>
                </a:solidFill>
              </a:rPr>
              <a:t>)</a:t>
            </a:r>
          </a:p>
          <a:p>
            <a:pPr lvl="0"/>
            <a:r>
              <a:rPr lang="en-GB" sz="1400" dirty="0">
                <a:solidFill>
                  <a:schemeClr val="tx1"/>
                </a:solidFill>
              </a:rPr>
              <a:t>    if name is not None and </a:t>
            </a:r>
            <a:r>
              <a:rPr lang="en-GB" sz="1400" dirty="0" err="1">
                <a:solidFill>
                  <a:schemeClr val="tx1"/>
                </a:solidFill>
              </a:rPr>
              <a:t>len</a:t>
            </a:r>
            <a:r>
              <a:rPr lang="en-GB" sz="1400" dirty="0">
                <a:solidFill>
                  <a:schemeClr val="tx1"/>
                </a:solidFill>
              </a:rPr>
              <a:t>(name)&gt;0:</a:t>
            </a:r>
          </a:p>
          <a:p>
            <a:pPr lvl="0"/>
            <a:r>
              <a:rPr lang="en-GB" sz="1400" dirty="0">
                <a:solidFill>
                  <a:schemeClr val="tx1"/>
                </a:solidFill>
              </a:rPr>
              <a:t>        </a:t>
            </a:r>
            <a:r>
              <a:rPr lang="en-GB" sz="1400" dirty="0" err="1">
                <a:solidFill>
                  <a:schemeClr val="tx1"/>
                </a:solidFill>
              </a:rPr>
              <a:t>column_names.append</a:t>
            </a:r>
            <a:r>
              <a:rPr lang="en-GB" sz="1400" dirty="0">
                <a:solidFill>
                  <a:schemeClr val="tx1"/>
                </a:solidFill>
              </a:rPr>
              <a:t>(name)</a:t>
            </a:r>
            <a:endParaRPr lang="en-GB" sz="1400" b="0" dirty="0">
              <a:solidFill>
                <a:schemeClr val="tx1"/>
              </a:solidFill>
              <a:effectLst/>
              <a:latin typeface="Consolas" panose="020B0609020204030204" pitchFamily="49" charset="0"/>
            </a:endParaRPr>
          </a:p>
        </p:txBody>
      </p:sp>
      <p:sp>
        <p:nvSpPr>
          <p:cNvPr id="20" name="Rectangle: Rounded Corners 19">
            <a:extLst>
              <a:ext uri="{FF2B5EF4-FFF2-40B4-BE49-F238E27FC236}">
                <a16:creationId xmlns:a16="http://schemas.microsoft.com/office/drawing/2014/main" id="{485C3065-8922-78C3-1898-9C440EC544C5}"/>
              </a:ext>
            </a:extLst>
          </p:cNvPr>
          <p:cNvSpPr/>
          <p:nvPr/>
        </p:nvSpPr>
        <p:spPr>
          <a:xfrm>
            <a:off x="8714772" y="3664443"/>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 4- Getting the tables columns</a:t>
            </a:r>
          </a:p>
        </p:txBody>
      </p:sp>
      <p:sp>
        <p:nvSpPr>
          <p:cNvPr id="22" name="Rectangle: Rounded Corners 21">
            <a:extLst>
              <a:ext uri="{FF2B5EF4-FFF2-40B4-BE49-F238E27FC236}">
                <a16:creationId xmlns:a16="http://schemas.microsoft.com/office/drawing/2014/main" id="{04D1C688-F57D-82F5-3944-C496747721AF}"/>
              </a:ext>
            </a:extLst>
          </p:cNvPr>
          <p:cNvSpPr/>
          <p:nvPr/>
        </p:nvSpPr>
        <p:spPr>
          <a:xfrm>
            <a:off x="5120398" y="4196650"/>
            <a:ext cx="3049655" cy="2374362"/>
          </a:xfrm>
          <a:prstGeom prst="roundRect">
            <a:avLst>
              <a:gd name="adj" fmla="val 6345"/>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050" b="0" dirty="0" err="1">
                <a:solidFill>
                  <a:schemeClr val="tx1"/>
                </a:solidFill>
              </a:rPr>
              <a:t>launch_dict</a:t>
            </a:r>
            <a:r>
              <a:rPr lang="en-GB" sz="1050" b="0" dirty="0">
                <a:solidFill>
                  <a:schemeClr val="tx1"/>
                </a:solidFill>
              </a:rPr>
              <a:t>= </a:t>
            </a:r>
            <a:r>
              <a:rPr lang="en-GB" sz="1050" b="0" dirty="0" err="1">
                <a:solidFill>
                  <a:schemeClr val="tx1"/>
                </a:solidFill>
              </a:rPr>
              <a:t>dict.fromkeys</a:t>
            </a:r>
            <a:r>
              <a:rPr lang="en-GB" sz="1050" b="0" dirty="0">
                <a:solidFill>
                  <a:schemeClr val="tx1"/>
                </a:solidFill>
              </a:rPr>
              <a:t>(</a:t>
            </a:r>
            <a:r>
              <a:rPr lang="en-GB" sz="1050" b="0" dirty="0" err="1">
                <a:solidFill>
                  <a:schemeClr val="tx1"/>
                </a:solidFill>
              </a:rPr>
              <a:t>column_names</a:t>
            </a:r>
            <a:r>
              <a:rPr lang="en-GB" sz="1050" b="0" dirty="0">
                <a:solidFill>
                  <a:schemeClr val="tx1"/>
                </a:solidFill>
              </a:rPr>
              <a:t>)</a:t>
            </a:r>
          </a:p>
          <a:p>
            <a:pPr lvl="0"/>
            <a:r>
              <a:rPr lang="en-GB" sz="1050" b="0" dirty="0" err="1">
                <a:solidFill>
                  <a:schemeClr val="tx1"/>
                </a:solidFill>
              </a:rPr>
              <a:t>launch_dict</a:t>
            </a:r>
            <a:r>
              <a:rPr lang="en-GB" sz="1050" b="0" dirty="0">
                <a:solidFill>
                  <a:schemeClr val="tx1"/>
                </a:solidFill>
              </a:rPr>
              <a:t>['Flight No.'] = []</a:t>
            </a:r>
          </a:p>
          <a:p>
            <a:pPr lvl="0"/>
            <a:r>
              <a:rPr lang="en-GB" sz="1050" b="0" dirty="0" err="1">
                <a:solidFill>
                  <a:schemeClr val="tx1"/>
                </a:solidFill>
              </a:rPr>
              <a:t>launch_dict</a:t>
            </a:r>
            <a:r>
              <a:rPr lang="en-GB" sz="1050" b="0" dirty="0">
                <a:solidFill>
                  <a:schemeClr val="tx1"/>
                </a:solidFill>
              </a:rPr>
              <a:t>['Launch site'] = []</a:t>
            </a:r>
          </a:p>
          <a:p>
            <a:pPr lvl="0"/>
            <a:r>
              <a:rPr lang="en-GB" sz="1050" b="0" dirty="0" err="1">
                <a:solidFill>
                  <a:schemeClr val="tx1"/>
                </a:solidFill>
              </a:rPr>
              <a:t>launch_dict</a:t>
            </a:r>
            <a:r>
              <a:rPr lang="en-GB" sz="1050" b="0" dirty="0">
                <a:solidFill>
                  <a:schemeClr val="tx1"/>
                </a:solidFill>
              </a:rPr>
              <a:t>['Payload'] = []</a:t>
            </a:r>
          </a:p>
          <a:p>
            <a:pPr lvl="0"/>
            <a:r>
              <a:rPr lang="en-GB" sz="1050" b="0" dirty="0" err="1">
                <a:solidFill>
                  <a:schemeClr val="tx1"/>
                </a:solidFill>
              </a:rPr>
              <a:t>launch_dict</a:t>
            </a:r>
            <a:r>
              <a:rPr lang="en-GB" sz="1050" b="0" dirty="0">
                <a:solidFill>
                  <a:schemeClr val="tx1"/>
                </a:solidFill>
              </a:rPr>
              <a:t>['Payload mass'] = []</a:t>
            </a:r>
          </a:p>
          <a:p>
            <a:pPr lvl="0"/>
            <a:r>
              <a:rPr lang="en-GB" sz="1050" b="0" dirty="0" err="1">
                <a:solidFill>
                  <a:schemeClr val="tx1"/>
                </a:solidFill>
              </a:rPr>
              <a:t>launch_dict</a:t>
            </a:r>
            <a:r>
              <a:rPr lang="en-GB" sz="1050" b="0" dirty="0">
                <a:solidFill>
                  <a:schemeClr val="tx1"/>
                </a:solidFill>
              </a:rPr>
              <a:t>['Orbit'] = []</a:t>
            </a:r>
          </a:p>
          <a:p>
            <a:pPr lvl="0"/>
            <a:r>
              <a:rPr lang="en-GB" sz="1050" b="0" dirty="0" err="1">
                <a:solidFill>
                  <a:schemeClr val="tx1"/>
                </a:solidFill>
              </a:rPr>
              <a:t>launch_dict</a:t>
            </a:r>
            <a:r>
              <a:rPr lang="en-GB" sz="1050" b="0" dirty="0">
                <a:solidFill>
                  <a:schemeClr val="tx1"/>
                </a:solidFill>
              </a:rPr>
              <a:t>['Customer'] = []</a:t>
            </a:r>
          </a:p>
          <a:p>
            <a:pPr lvl="0"/>
            <a:r>
              <a:rPr lang="en-GB" sz="1050" b="0" dirty="0" err="1">
                <a:solidFill>
                  <a:schemeClr val="tx1"/>
                </a:solidFill>
              </a:rPr>
              <a:t>launch_dict</a:t>
            </a:r>
            <a:r>
              <a:rPr lang="en-GB" sz="1050" b="0" dirty="0">
                <a:solidFill>
                  <a:schemeClr val="tx1"/>
                </a:solidFill>
              </a:rPr>
              <a:t>['Launch outcome'] = []</a:t>
            </a:r>
          </a:p>
          <a:p>
            <a:pPr lvl="0"/>
            <a:r>
              <a:rPr lang="en-GB" sz="1050" b="0" dirty="0">
                <a:solidFill>
                  <a:schemeClr val="tx1"/>
                </a:solidFill>
              </a:rPr>
              <a:t># Added some new columns</a:t>
            </a:r>
          </a:p>
          <a:p>
            <a:pPr lvl="0"/>
            <a:r>
              <a:rPr lang="en-GB" sz="1050" b="0" dirty="0" err="1">
                <a:solidFill>
                  <a:schemeClr val="tx1"/>
                </a:solidFill>
              </a:rPr>
              <a:t>launch_dict</a:t>
            </a:r>
            <a:r>
              <a:rPr lang="en-GB" sz="1050" b="0" dirty="0">
                <a:solidFill>
                  <a:schemeClr val="tx1"/>
                </a:solidFill>
              </a:rPr>
              <a:t>['Version Booster']=[]</a:t>
            </a:r>
          </a:p>
          <a:p>
            <a:pPr lvl="0"/>
            <a:r>
              <a:rPr lang="en-GB" sz="1050" b="0" dirty="0" err="1">
                <a:solidFill>
                  <a:schemeClr val="tx1"/>
                </a:solidFill>
              </a:rPr>
              <a:t>launch_dict</a:t>
            </a:r>
            <a:r>
              <a:rPr lang="en-GB" sz="1050" b="0" dirty="0">
                <a:solidFill>
                  <a:schemeClr val="tx1"/>
                </a:solidFill>
              </a:rPr>
              <a:t>['Booster landing']=[]</a:t>
            </a:r>
          </a:p>
          <a:p>
            <a:pPr lvl="0"/>
            <a:r>
              <a:rPr lang="en-GB" sz="1050" b="0" dirty="0" err="1">
                <a:solidFill>
                  <a:schemeClr val="tx1"/>
                </a:solidFill>
              </a:rPr>
              <a:t>launch_dict</a:t>
            </a:r>
            <a:r>
              <a:rPr lang="en-GB" sz="1050" b="0" dirty="0">
                <a:solidFill>
                  <a:schemeClr val="tx1"/>
                </a:solidFill>
              </a:rPr>
              <a:t>['Date']=[]</a:t>
            </a:r>
          </a:p>
          <a:p>
            <a:pPr lvl="0"/>
            <a:r>
              <a:rPr lang="en-GB" sz="1050" b="0" dirty="0" err="1">
                <a:solidFill>
                  <a:schemeClr val="tx1"/>
                </a:solidFill>
              </a:rPr>
              <a:t>launch_dict</a:t>
            </a:r>
            <a:r>
              <a:rPr lang="en-GB" sz="1050" b="0" dirty="0">
                <a:solidFill>
                  <a:schemeClr val="tx1"/>
                </a:solidFill>
              </a:rPr>
              <a:t>['Time']=[]</a:t>
            </a:r>
            <a:endParaRPr lang="en-GB" sz="1050" dirty="0">
              <a:solidFill>
                <a:schemeClr val="tx1"/>
              </a:solidFill>
            </a:endParaRPr>
          </a:p>
        </p:txBody>
      </p:sp>
      <p:sp>
        <p:nvSpPr>
          <p:cNvPr id="23" name="Rectangle: Rounded Corners 22">
            <a:extLst>
              <a:ext uri="{FF2B5EF4-FFF2-40B4-BE49-F238E27FC236}">
                <a16:creationId xmlns:a16="http://schemas.microsoft.com/office/drawing/2014/main" id="{4C22A921-BCC3-1E65-1A02-EF382E1137C4}"/>
              </a:ext>
            </a:extLst>
          </p:cNvPr>
          <p:cNvSpPr/>
          <p:nvPr/>
        </p:nvSpPr>
        <p:spPr>
          <a:xfrm>
            <a:off x="5510890" y="3664443"/>
            <a:ext cx="2194351" cy="64361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5-Creating dictionary to store data</a:t>
            </a:r>
          </a:p>
        </p:txBody>
      </p:sp>
      <p:cxnSp>
        <p:nvCxnSpPr>
          <p:cNvPr id="73" name="Connector: Curved 72">
            <a:extLst>
              <a:ext uri="{FF2B5EF4-FFF2-40B4-BE49-F238E27FC236}">
                <a16:creationId xmlns:a16="http://schemas.microsoft.com/office/drawing/2014/main" id="{64209E1B-B469-5A5A-8BAE-0F27C7F4B18C}"/>
              </a:ext>
            </a:extLst>
          </p:cNvPr>
          <p:cNvCxnSpPr>
            <a:cxnSpLocks/>
          </p:cNvCxnSpPr>
          <p:nvPr/>
        </p:nvCxnSpPr>
        <p:spPr>
          <a:xfrm>
            <a:off x="3008667" y="1732104"/>
            <a:ext cx="1583861" cy="6175"/>
          </a:xfrm>
          <a:prstGeom prst="curvedConnector3">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22C09874-CB88-3C84-A818-AEFB6747C1C8}"/>
              </a:ext>
            </a:extLst>
          </p:cNvPr>
          <p:cNvCxnSpPr>
            <a:cxnSpLocks/>
            <a:endCxn id="17" idx="1"/>
          </p:cNvCxnSpPr>
          <p:nvPr/>
        </p:nvCxnSpPr>
        <p:spPr>
          <a:xfrm>
            <a:off x="6756206" y="1789802"/>
            <a:ext cx="1197309" cy="6175"/>
          </a:xfrm>
          <a:prstGeom prst="curvedConnector3">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86CA0CA5-A0E6-014E-688A-FA0BC9CC186C}"/>
              </a:ext>
            </a:extLst>
          </p:cNvPr>
          <p:cNvCxnSpPr>
            <a:cxnSpLocks/>
          </p:cNvCxnSpPr>
          <p:nvPr/>
        </p:nvCxnSpPr>
        <p:spPr>
          <a:xfrm rot="10800000">
            <a:off x="4469242" y="3996588"/>
            <a:ext cx="993452" cy="2"/>
          </a:xfrm>
          <a:prstGeom prst="curvedConnector3">
            <a:avLst>
              <a:gd name="adj1" fmla="val 50000"/>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4F219CBD-AB22-6CE7-EED5-F2C49AB10F3E}"/>
              </a:ext>
            </a:extLst>
          </p:cNvPr>
          <p:cNvSpPr/>
          <p:nvPr/>
        </p:nvSpPr>
        <p:spPr>
          <a:xfrm>
            <a:off x="1850061" y="4507903"/>
            <a:ext cx="2863502" cy="468306"/>
          </a:xfrm>
          <a:prstGeom prst="roundRect">
            <a:avLst>
              <a:gd name="adj" fmla="val 23660"/>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err="1">
                <a:solidFill>
                  <a:schemeClr val="tx1"/>
                </a:solidFill>
              </a:rPr>
              <a:t>df</a:t>
            </a:r>
            <a:r>
              <a:rPr lang="en-GB" sz="1400" dirty="0">
                <a:solidFill>
                  <a:schemeClr val="tx1"/>
                </a:solidFill>
              </a:rPr>
              <a:t>=</a:t>
            </a:r>
            <a:r>
              <a:rPr lang="en-GB" sz="1400" dirty="0" err="1">
                <a:solidFill>
                  <a:schemeClr val="tx1"/>
                </a:solidFill>
              </a:rPr>
              <a:t>pd.DataFrame</a:t>
            </a:r>
            <a:r>
              <a:rPr lang="en-GB" sz="1400" dirty="0">
                <a:solidFill>
                  <a:schemeClr val="tx1"/>
                </a:solidFill>
              </a:rPr>
              <a:t>(</a:t>
            </a:r>
            <a:r>
              <a:rPr lang="en-GB" sz="1400" dirty="0" err="1">
                <a:solidFill>
                  <a:schemeClr val="tx1"/>
                </a:solidFill>
              </a:rPr>
              <a:t>launch_dict</a:t>
            </a:r>
            <a:r>
              <a:rPr lang="en-GB" sz="1400" dirty="0">
                <a:solidFill>
                  <a:schemeClr val="tx1"/>
                </a:solidFill>
              </a:rPr>
              <a:t>)</a:t>
            </a:r>
          </a:p>
        </p:txBody>
      </p:sp>
      <p:sp>
        <p:nvSpPr>
          <p:cNvPr id="25" name="Rectangle: Rounded Corners 24">
            <a:extLst>
              <a:ext uri="{FF2B5EF4-FFF2-40B4-BE49-F238E27FC236}">
                <a16:creationId xmlns:a16="http://schemas.microsoft.com/office/drawing/2014/main" id="{B7D71C53-BE59-9462-87A5-B760F3FCA888}"/>
              </a:ext>
            </a:extLst>
          </p:cNvPr>
          <p:cNvSpPr/>
          <p:nvPr/>
        </p:nvSpPr>
        <p:spPr>
          <a:xfrm>
            <a:off x="2102422" y="3637431"/>
            <a:ext cx="2358781" cy="86054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6-Filling up the dictionary with records from the tables and converting it into a </a:t>
            </a:r>
            <a:r>
              <a:rPr lang="en-GB" sz="1400" b="1" dirty="0" err="1">
                <a:solidFill>
                  <a:schemeClr val="tx1"/>
                </a:solidFill>
              </a:rPr>
              <a:t>DataFrame</a:t>
            </a:r>
            <a:r>
              <a:rPr lang="en-GB" sz="1400" b="1" dirty="0">
                <a:solidFill>
                  <a:schemeClr val="tx1"/>
                </a:solidFill>
              </a:rPr>
              <a:t> </a:t>
            </a:r>
          </a:p>
        </p:txBody>
      </p:sp>
      <p:sp>
        <p:nvSpPr>
          <p:cNvPr id="29" name="Rectangle: Rounded Corners 28">
            <a:extLst>
              <a:ext uri="{FF2B5EF4-FFF2-40B4-BE49-F238E27FC236}">
                <a16:creationId xmlns:a16="http://schemas.microsoft.com/office/drawing/2014/main" id="{51CB78CB-694F-30D2-11F3-13D8CF98D012}"/>
              </a:ext>
            </a:extLst>
          </p:cNvPr>
          <p:cNvSpPr/>
          <p:nvPr/>
        </p:nvSpPr>
        <p:spPr>
          <a:xfrm>
            <a:off x="2052095" y="5263655"/>
            <a:ext cx="2459433" cy="56162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6-Exporting the </a:t>
            </a:r>
            <a:r>
              <a:rPr lang="en-GB" sz="1400" b="1" dirty="0" err="1">
                <a:solidFill>
                  <a:schemeClr val="tx1"/>
                </a:solidFill>
              </a:rPr>
              <a:t>DataFrame</a:t>
            </a:r>
            <a:r>
              <a:rPr lang="en-GB" sz="1400" b="1" dirty="0">
                <a:solidFill>
                  <a:schemeClr val="tx1"/>
                </a:solidFill>
              </a:rPr>
              <a:t> </a:t>
            </a:r>
          </a:p>
        </p:txBody>
      </p:sp>
      <p:sp>
        <p:nvSpPr>
          <p:cNvPr id="30" name="Rectangle: Rounded Corners 29">
            <a:extLst>
              <a:ext uri="{FF2B5EF4-FFF2-40B4-BE49-F238E27FC236}">
                <a16:creationId xmlns:a16="http://schemas.microsoft.com/office/drawing/2014/main" id="{01F209B3-543E-D64A-35D0-94F855DB306B}"/>
              </a:ext>
            </a:extLst>
          </p:cNvPr>
          <p:cNvSpPr/>
          <p:nvPr/>
        </p:nvSpPr>
        <p:spPr>
          <a:xfrm>
            <a:off x="1850062" y="5780641"/>
            <a:ext cx="2863502" cy="646570"/>
          </a:xfrm>
          <a:prstGeom prst="roundRect">
            <a:avLst>
              <a:gd name="adj" fmla="val 19634"/>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1400" dirty="0" err="1">
                <a:solidFill>
                  <a:schemeClr val="tx1"/>
                </a:solidFill>
              </a:rPr>
              <a:t>df.to_csv</a:t>
            </a:r>
            <a:r>
              <a:rPr lang="en-GB" sz="1400" dirty="0">
                <a:solidFill>
                  <a:schemeClr val="tx1"/>
                </a:solidFill>
              </a:rPr>
              <a:t>('spacex_web_scraped.csv', index=False)</a:t>
            </a:r>
          </a:p>
        </p:txBody>
      </p:sp>
      <p:cxnSp>
        <p:nvCxnSpPr>
          <p:cNvPr id="31" name="Connector: Curved 30">
            <a:extLst>
              <a:ext uri="{FF2B5EF4-FFF2-40B4-BE49-F238E27FC236}">
                <a16:creationId xmlns:a16="http://schemas.microsoft.com/office/drawing/2014/main" id="{77F935A4-39EB-7719-7FD9-D8EB2C2E64DB}"/>
              </a:ext>
            </a:extLst>
          </p:cNvPr>
          <p:cNvCxnSpPr>
            <a:cxnSpLocks/>
            <a:endCxn id="29" idx="1"/>
          </p:cNvCxnSpPr>
          <p:nvPr/>
        </p:nvCxnSpPr>
        <p:spPr>
          <a:xfrm rot="5400000">
            <a:off x="1326561" y="4759750"/>
            <a:ext cx="1510253" cy="59184"/>
          </a:xfrm>
          <a:prstGeom prst="curvedConnector4">
            <a:avLst>
              <a:gd name="adj1" fmla="val 2628"/>
              <a:gd name="adj2" fmla="val 1505635"/>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F81E620B-CA98-97B3-452D-E44305BA3F27}"/>
              </a:ext>
            </a:extLst>
          </p:cNvPr>
          <p:cNvCxnSpPr>
            <a:cxnSpLocks/>
          </p:cNvCxnSpPr>
          <p:nvPr/>
        </p:nvCxnSpPr>
        <p:spPr>
          <a:xfrm rot="10800000">
            <a:off x="7705241" y="3930546"/>
            <a:ext cx="993452" cy="2"/>
          </a:xfrm>
          <a:prstGeom prst="curvedConnector3">
            <a:avLst>
              <a:gd name="adj1" fmla="val 50000"/>
            </a:avLst>
          </a:prstGeom>
          <a:ln w="38100">
            <a:solidFill>
              <a:srgbClr val="B0BCDE"/>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hlinkClick r:id="rId4"/>
            <a:extLst>
              <a:ext uri="{FF2B5EF4-FFF2-40B4-BE49-F238E27FC236}">
                <a16:creationId xmlns:a16="http://schemas.microsoft.com/office/drawing/2014/main" id="{FD517BC5-6AFE-4B17-402B-006AA70538F1}"/>
              </a:ext>
            </a:extLst>
          </p:cNvPr>
          <p:cNvSpPr txBox="1"/>
          <p:nvPr/>
        </p:nvSpPr>
        <p:spPr>
          <a:xfrm>
            <a:off x="10628135" y="622895"/>
            <a:ext cx="657476" cy="369332"/>
          </a:xfrm>
          <a:prstGeom prst="rect">
            <a:avLst/>
          </a:prstGeom>
          <a:noFill/>
        </p:spPr>
        <p:txBody>
          <a:bodyPr wrap="square" rtlCol="0">
            <a:spAutoFit/>
          </a:bodyPr>
          <a:lstStyle/>
          <a:p>
            <a:r>
              <a:rPr lang="en-GB" b="1" u="sng" dirty="0">
                <a:solidFill>
                  <a:schemeClr val="accent1">
                    <a:lumMod val="50000"/>
                  </a:schemeClr>
                </a:solidFill>
              </a:rPr>
              <a:t>Link</a:t>
            </a:r>
          </a:p>
        </p:txBody>
      </p:sp>
    </p:spTree>
    <p:extLst>
      <p:ext uri="{BB962C8B-B14F-4D97-AF65-F5344CB8AC3E}">
        <p14:creationId xmlns:p14="http://schemas.microsoft.com/office/powerpoint/2010/main" val="253444281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939</TotalTime>
  <Words>2362</Words>
  <Application>Microsoft Office PowerPoint</Application>
  <PresentationFormat>Widescreen</PresentationFormat>
  <Paragraphs>370</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Pedro Ferreiros (Metallurgy and Materials)</cp:lastModifiedBy>
  <cp:revision>218</cp:revision>
  <dcterms:created xsi:type="dcterms:W3CDTF">2021-04-29T18:58:34Z</dcterms:created>
  <dcterms:modified xsi:type="dcterms:W3CDTF">2022-06-23T14:56:41Z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